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theme/theme7.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0.xml" ContentType="application/vnd.openxmlformats-officedocument.theme+xml"/>
  <Override PartName="/ppt/slideLayouts/slideLayout25.xml" ContentType="application/vnd.openxmlformats-officedocument.presentationml.slideLayout+xml"/>
  <Override PartName="/ppt/theme/theme11.xml" ContentType="application/vnd.openxmlformats-officedocument.theme+xml"/>
  <Override PartName="/ppt/slideLayouts/slideLayout26.xml" ContentType="application/vnd.openxmlformats-officedocument.presentationml.slideLayout+xml"/>
  <Override PartName="/ppt/theme/theme12.xml" ContentType="application/vnd.openxmlformats-officedocument.theme+xml"/>
  <Override PartName="/ppt/slideLayouts/slideLayout2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699" r:id="rId2"/>
    <p:sldMasterId id="2147483729" r:id="rId3"/>
    <p:sldMasterId id="2147483711" r:id="rId4"/>
    <p:sldMasterId id="2147483723" r:id="rId5"/>
    <p:sldMasterId id="2147483731" r:id="rId6"/>
    <p:sldMasterId id="2147483733" r:id="rId7"/>
    <p:sldMasterId id="2147483735" r:id="rId8"/>
    <p:sldMasterId id="2147483737" r:id="rId9"/>
    <p:sldMasterId id="2147483739" r:id="rId10"/>
    <p:sldMasterId id="2147483741" r:id="rId11"/>
    <p:sldMasterId id="2147483675" r:id="rId12"/>
    <p:sldMasterId id="2147483687" r:id="rId13"/>
  </p:sldMasterIdLst>
  <p:handoutMasterIdLst>
    <p:handoutMasterId r:id="rId21"/>
  </p:handoutMasterIdLst>
  <p:sldIdLst>
    <p:sldId id="259" r:id="rId14"/>
    <p:sldId id="284" r:id="rId15"/>
    <p:sldId id="285" r:id="rId16"/>
    <p:sldId id="260" r:id="rId17"/>
    <p:sldId id="261" r:id="rId18"/>
    <p:sldId id="263" r:id="rId19"/>
    <p:sldId id="283"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xplore It! (Input)" id="{9A4302BE-DB01-4590-BB14-04CC13506838}">
          <p14:sldIdLst>
            <p14:sldId id="259"/>
            <p14:sldId id="284"/>
            <p14:sldId id="285"/>
          </p14:sldIdLst>
        </p14:section>
        <p14:section name="Research It! (Input)" id="{31614835-7181-40BC-AF12-9FDCC0CF6332}">
          <p14:sldIdLst>
            <p14:sldId id="260"/>
          </p14:sldIdLst>
        </p14:section>
        <p14:section name="Organize It! (Output)" id="{C979DDD8-8719-4461-A4A5-483E01DCE1E9}">
          <p14:sldIdLst>
            <p14:sldId id="261"/>
          </p14:sldIdLst>
        </p14:section>
        <p14:section name="Assess It! (Output)" id="{E5AF03A3-3DDB-4118-AB21-222D88D2AF48}">
          <p14:sldIdLst>
            <p14:sldId id="263"/>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2CC"/>
    <a:srgbClr val="9DC3E6"/>
    <a:srgbClr val="4472C4"/>
    <a:srgbClr val="990033"/>
    <a:srgbClr val="FF7C80"/>
    <a:srgbClr val="FF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254" autoAdjust="0"/>
    <p:restoredTop sz="94660"/>
  </p:normalViewPr>
  <p:slideViewPr>
    <p:cSldViewPr snapToGrid="0">
      <p:cViewPr varScale="1">
        <p:scale>
          <a:sx n="113" d="100"/>
          <a:sy n="113" d="100"/>
        </p:scale>
        <p:origin x="326" y="77"/>
      </p:cViewPr>
      <p:guideLst/>
    </p:cSldViewPr>
  </p:slideViewPr>
  <p:notesTextViewPr>
    <p:cViewPr>
      <p:scale>
        <a:sx n="1" d="1"/>
        <a:sy n="1" d="1"/>
      </p:scale>
      <p:origin x="0" y="0"/>
    </p:cViewPr>
  </p:notesTextViewPr>
  <p:notesViewPr>
    <p:cSldViewPr snapToGrid="0">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a K. Miller" userId="dec036e2-4e52-42a4-b32f-026866b13ad2" providerId="ADAL" clId="{E5D99B2A-BC79-481F-8322-2F8CF51C8AAD}"/>
    <pc:docChg chg="delSld delSection modSection">
      <pc:chgData name="Marisa K. Miller" userId="dec036e2-4e52-42a4-b32f-026866b13ad2" providerId="ADAL" clId="{E5D99B2A-BC79-481F-8322-2F8CF51C8AAD}" dt="2021-10-01T18:03:00.135" v="6" actId="47"/>
      <pc:docMkLst>
        <pc:docMk/>
      </pc:docMkLst>
      <pc:sldChg chg="del">
        <pc:chgData name="Marisa K. Miller" userId="dec036e2-4e52-42a4-b32f-026866b13ad2" providerId="ADAL" clId="{E5D99B2A-BC79-481F-8322-2F8CF51C8AAD}" dt="2021-10-01T18:02:34.589" v="2" actId="47"/>
        <pc:sldMkLst>
          <pc:docMk/>
          <pc:sldMk cId="1067516561" sldId="257"/>
        </pc:sldMkLst>
      </pc:sldChg>
      <pc:sldChg chg="del">
        <pc:chgData name="Marisa K. Miller" userId="dec036e2-4e52-42a4-b32f-026866b13ad2" providerId="ADAL" clId="{E5D99B2A-BC79-481F-8322-2F8CF51C8AAD}" dt="2021-10-01T18:02:33.710" v="1" actId="47"/>
        <pc:sldMkLst>
          <pc:docMk/>
          <pc:sldMk cId="509059164" sldId="258"/>
        </pc:sldMkLst>
      </pc:sldChg>
      <pc:sldChg chg="del">
        <pc:chgData name="Marisa K. Miller" userId="dec036e2-4e52-42a4-b32f-026866b13ad2" providerId="ADAL" clId="{E5D99B2A-BC79-481F-8322-2F8CF51C8AAD}" dt="2021-10-01T18:03:00.135" v="6" actId="47"/>
        <pc:sldMkLst>
          <pc:docMk/>
          <pc:sldMk cId="966980539" sldId="264"/>
        </pc:sldMkLst>
      </pc:sldChg>
      <pc:sldChg chg="del">
        <pc:chgData name="Marisa K. Miller" userId="dec036e2-4e52-42a4-b32f-026866b13ad2" providerId="ADAL" clId="{E5D99B2A-BC79-481F-8322-2F8CF51C8AAD}" dt="2021-10-01T18:02:44.175" v="5" actId="47"/>
        <pc:sldMkLst>
          <pc:docMk/>
          <pc:sldMk cId="615974619" sldId="266"/>
        </pc:sldMkLst>
      </pc:sldChg>
      <pc:sldChg chg="del">
        <pc:chgData name="Marisa K. Miller" userId="dec036e2-4e52-42a4-b32f-026866b13ad2" providerId="ADAL" clId="{E5D99B2A-BC79-481F-8322-2F8CF51C8AAD}" dt="2021-10-01T18:02:44.175" v="5" actId="47"/>
        <pc:sldMkLst>
          <pc:docMk/>
          <pc:sldMk cId="1627766749" sldId="267"/>
        </pc:sldMkLst>
      </pc:sldChg>
      <pc:sldChg chg="del">
        <pc:chgData name="Marisa K. Miller" userId="dec036e2-4e52-42a4-b32f-026866b13ad2" providerId="ADAL" clId="{E5D99B2A-BC79-481F-8322-2F8CF51C8AAD}" dt="2021-10-01T18:03:00.135" v="6" actId="47"/>
        <pc:sldMkLst>
          <pc:docMk/>
          <pc:sldMk cId="3634190089" sldId="280"/>
        </pc:sldMkLst>
      </pc:sldChg>
      <pc:sldChg chg="del">
        <pc:chgData name="Marisa K. Miller" userId="dec036e2-4e52-42a4-b32f-026866b13ad2" providerId="ADAL" clId="{E5D99B2A-BC79-481F-8322-2F8CF51C8AAD}" dt="2021-10-01T18:02:32.060" v="0" actId="47"/>
        <pc:sldMkLst>
          <pc:docMk/>
          <pc:sldMk cId="531143558" sldId="28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7F6CE0-D1A4-4CA0-BA60-3C4D0A366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89F15DA-22AD-4690-8084-CDA1B51117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8EB6BE-28E4-40DE-ADA8-93590F436869}" type="datetimeFigureOut">
              <a:rPr lang="en-US" smtClean="0"/>
              <a:t>10/1/2021</a:t>
            </a:fld>
            <a:endParaRPr lang="en-US"/>
          </a:p>
        </p:txBody>
      </p:sp>
      <p:sp>
        <p:nvSpPr>
          <p:cNvPr id="4" name="Footer Placeholder 3">
            <a:extLst>
              <a:ext uri="{FF2B5EF4-FFF2-40B4-BE49-F238E27FC236}">
                <a16:creationId xmlns:a16="http://schemas.microsoft.com/office/drawing/2014/main" id="{E64781A8-8423-4BD7-A614-E17143BD01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7260BCB-8736-4E65-81E3-CF40254267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59B20C-4284-4DDA-BACE-A44EF9EF00C1}" type="slidenum">
              <a:rPr lang="en-US" smtClean="0"/>
              <a:t>‹#›</a:t>
            </a:fld>
            <a:endParaRPr lang="en-US"/>
          </a:p>
        </p:txBody>
      </p:sp>
    </p:spTree>
    <p:extLst>
      <p:ext uri="{BB962C8B-B14F-4D97-AF65-F5344CB8AC3E}">
        <p14:creationId xmlns:p14="http://schemas.microsoft.com/office/powerpoint/2010/main" val="4762549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Copyr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27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hadow1">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15E48944-8DF7-4CE7-B0DC-9AF8D8EB3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1600" y="4376202"/>
            <a:ext cx="1798324" cy="987554"/>
          </a:xfrm>
          <a:prstGeom prst="rect">
            <a:avLst/>
          </a:prstGeom>
        </p:spPr>
      </p:pic>
    </p:spTree>
    <p:extLst>
      <p:ext uri="{BB962C8B-B14F-4D97-AF65-F5344CB8AC3E}">
        <p14:creationId xmlns:p14="http://schemas.microsoft.com/office/powerpoint/2010/main" val="142674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hadow2">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FD8C799-D2D3-4F08-9241-C9A41C2452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4926" y="4060285"/>
            <a:ext cx="1798324" cy="987554"/>
          </a:xfrm>
          <a:prstGeom prst="rect">
            <a:avLst/>
          </a:prstGeom>
        </p:spPr>
      </p:pic>
    </p:spTree>
    <p:extLst>
      <p:ext uri="{BB962C8B-B14F-4D97-AF65-F5344CB8AC3E}">
        <p14:creationId xmlns:p14="http://schemas.microsoft.com/office/powerpoint/2010/main" val="2684568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atch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53BE318-4BD1-456A-B3F0-752CCD7E6DD2}"/>
              </a:ext>
            </a:extLst>
          </p:cNvPr>
          <p:cNvSpPr txBox="1"/>
          <p:nvPr userDrawn="1"/>
        </p:nvSpPr>
        <p:spPr>
          <a:xfrm>
            <a:off x="0" y="0"/>
            <a:ext cx="1484702" cy="4431983"/>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3" name="Rectangle 2">
            <a:extLst>
              <a:ext uri="{FF2B5EF4-FFF2-40B4-BE49-F238E27FC236}">
                <a16:creationId xmlns:a16="http://schemas.microsoft.com/office/drawing/2014/main" id="{165F4EE0-DD90-4DFF-8AA6-7BDCCBB4519F}"/>
              </a:ext>
            </a:extLst>
          </p:cNvPr>
          <p:cNvSpPr/>
          <p:nvPr userDrawn="1"/>
        </p:nvSpPr>
        <p:spPr>
          <a:xfrm>
            <a:off x="248478" y="461071"/>
            <a:ext cx="2087218" cy="3970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 name="TextBox 3">
            <a:extLst>
              <a:ext uri="{FF2B5EF4-FFF2-40B4-BE49-F238E27FC236}">
                <a16:creationId xmlns:a16="http://schemas.microsoft.com/office/drawing/2014/main" id="{1112343D-FEEC-4622-878E-A46C0D27296D}"/>
              </a:ext>
            </a:extLst>
          </p:cNvPr>
          <p:cNvSpPr txBox="1"/>
          <p:nvPr userDrawn="1"/>
        </p:nvSpPr>
        <p:spPr>
          <a:xfrm>
            <a:off x="2845767" y="2580917"/>
            <a:ext cx="6163061" cy="1369606"/>
          </a:xfrm>
          <a:prstGeom prst="rect">
            <a:avLst/>
          </a:prstGeom>
          <a:noFill/>
        </p:spPr>
        <p:txBody>
          <a:bodyPr wrap="square" rtlCol="0">
            <a:spAutoFit/>
          </a:bodyPr>
          <a:lstStyle/>
          <a:p>
            <a:pPr marL="228600" indent="-228600" defTabSz="1005840">
              <a:spcAft>
                <a:spcPts val="600"/>
              </a:spcAft>
              <a:buAutoNum type="arabicPeriod"/>
            </a:pPr>
            <a:r>
              <a:rPr lang="en-US" sz="1400" dirty="0">
                <a:solidFill>
                  <a:prstClr val="black"/>
                </a:solidFill>
                <a:latin typeface="Verdana" panose="020B0604030504040204" pitchFamily="34" charset="0"/>
                <a:ea typeface="Verdana" panose="020B0604030504040204" pitchFamily="34" charset="0"/>
              </a:rPr>
              <a:t>What is heat?</a:t>
            </a:r>
          </a:p>
          <a:p>
            <a:pPr marL="228600" indent="-228600" defTabSz="1005840">
              <a:spcAft>
                <a:spcPts val="600"/>
              </a:spcAft>
              <a:buFontTx/>
              <a:buAutoNum type="arabicPeriod"/>
            </a:pPr>
            <a:r>
              <a:rPr lang="en-US" sz="1400" dirty="0">
                <a:solidFill>
                  <a:prstClr val="black"/>
                </a:solidFill>
                <a:latin typeface="Verdana" panose="020B0604030504040204" pitchFamily="34" charset="0"/>
                <a:ea typeface="Verdana" panose="020B0604030504040204" pitchFamily="34" charset="0"/>
              </a:rPr>
              <a:t>After watching the examples in the video of radiation, list 2 other examples that you come up with on your own.</a:t>
            </a:r>
          </a:p>
          <a:p>
            <a:pPr marL="228600" indent="-228600" defTabSz="1005840">
              <a:spcAft>
                <a:spcPts val="600"/>
              </a:spcAft>
              <a:buFontTx/>
              <a:buAutoNum type="arabicPeriod"/>
            </a:pPr>
            <a:r>
              <a:rPr lang="en-US" sz="1400" dirty="0">
                <a:solidFill>
                  <a:prstClr val="black"/>
                </a:solidFill>
                <a:latin typeface="Verdana" panose="020B0604030504040204" pitchFamily="34" charset="0"/>
                <a:ea typeface="Verdana" panose="020B0604030504040204" pitchFamily="34" charset="0"/>
              </a:rPr>
              <a:t>Explain what convection is and provide an example.</a:t>
            </a:r>
          </a:p>
          <a:p>
            <a:pPr marL="0" indent="0" defTabSz="1005840">
              <a:buFontTx/>
              <a:buNone/>
            </a:pPr>
            <a:endParaRPr lang="en-US" sz="1200" dirty="0">
              <a:solidFill>
                <a:prstClr val="black"/>
              </a:solidFill>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558A1DBE-DCD4-4CC5-A963-7E696D9F2B31}"/>
              </a:ext>
            </a:extLst>
          </p:cNvPr>
          <p:cNvSpPr txBox="1"/>
          <p:nvPr userDrawn="1"/>
        </p:nvSpPr>
        <p:spPr>
          <a:xfrm>
            <a:off x="2845767" y="903535"/>
            <a:ext cx="5479249" cy="1677382"/>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Go to this link and watch the video:</a:t>
            </a:r>
          </a:p>
          <a:p>
            <a:pPr defTabSz="1005840"/>
            <a:endParaRPr lang="en-US" sz="1200" dirty="0">
              <a:solidFill>
                <a:prstClr val="black"/>
              </a:solidFill>
              <a:latin typeface="Verdana" panose="020B0604030504040204" pitchFamily="34" charset="0"/>
              <a:ea typeface="Verdana" panose="020B0604030504040204" pitchFamily="34" charset="0"/>
            </a:endParaRPr>
          </a:p>
          <a:p>
            <a:pPr defTabSz="1005840"/>
            <a:endParaRPr lang="en-US" sz="1200" dirty="0">
              <a:solidFill>
                <a:prstClr val="black"/>
              </a:solidFill>
              <a:latin typeface="Verdana" panose="020B0604030504040204" pitchFamily="34" charset="0"/>
              <a:ea typeface="Verdana" panose="020B0604030504040204" pitchFamily="34" charset="0"/>
            </a:endParaRPr>
          </a:p>
          <a:p>
            <a:pPr defTabSz="1005840">
              <a:spcAft>
                <a:spcPts val="600"/>
              </a:spcAft>
            </a:pPr>
            <a:br>
              <a:rPr lang="en-US" sz="1200" dirty="0">
                <a:solidFill>
                  <a:prstClr val="black"/>
                </a:solidFill>
                <a:latin typeface="Verdana" panose="020B0604030504040204" pitchFamily="34" charset="0"/>
                <a:ea typeface="Verdana" panose="020B0604030504040204" pitchFamily="34" charset="0"/>
              </a:rPr>
            </a:br>
            <a:r>
              <a:rPr lang="en-US" sz="1200" dirty="0">
                <a:solidFill>
                  <a:prstClr val="black"/>
                </a:solidFill>
                <a:latin typeface="Verdana" panose="020B0604030504040204" pitchFamily="34" charset="0"/>
                <a:ea typeface="Verdana" panose="020B0604030504040204" pitchFamily="34" charset="0"/>
              </a:rPr>
              <a:t>“Study Jams:  Heat”</a:t>
            </a:r>
          </a:p>
          <a:p>
            <a:pPr defTabSz="1005840"/>
            <a:r>
              <a:rPr lang="en-US" sz="1200" b="1" dirty="0">
                <a:solidFill>
                  <a:prstClr val="black"/>
                </a:solidFill>
                <a:latin typeface="Verdana" panose="020B0604030504040204" pitchFamily="34" charset="0"/>
                <a:ea typeface="Verdana" panose="020B0604030504040204" pitchFamily="34" charset="0"/>
              </a:rPr>
              <a:t>The URL is case-sensitive.</a:t>
            </a:r>
            <a:br>
              <a:rPr lang="en-US" sz="1200" b="1" dirty="0">
                <a:solidFill>
                  <a:prstClr val="black"/>
                </a:solidFill>
                <a:latin typeface="Verdana" panose="020B0604030504040204" pitchFamily="34" charset="0"/>
                <a:ea typeface="Verdana" panose="020B0604030504040204" pitchFamily="34" charset="0"/>
              </a:rPr>
            </a:br>
            <a:br>
              <a:rPr lang="en-US" sz="1200" b="1" dirty="0">
                <a:solidFill>
                  <a:prstClr val="black"/>
                </a:solidFill>
                <a:latin typeface="Verdana" panose="020B0604030504040204" pitchFamily="34" charset="0"/>
                <a:ea typeface="Verdana" panose="020B0604030504040204" pitchFamily="34" charset="0"/>
              </a:rPr>
            </a:br>
            <a:r>
              <a:rPr lang="en-US" sz="1400" dirty="0">
                <a:solidFill>
                  <a:prstClr val="black"/>
                </a:solidFill>
                <a:latin typeface="Verdana" panose="020B0604030504040204" pitchFamily="34" charset="0"/>
                <a:ea typeface="Verdana" panose="020B0604030504040204" pitchFamily="34" charset="0"/>
              </a:rPr>
              <a:t>Then answer these questions:</a:t>
            </a:r>
          </a:p>
        </p:txBody>
      </p:sp>
    </p:spTree>
    <p:extLst>
      <p:ext uri="{BB962C8B-B14F-4D97-AF65-F5344CB8AC3E}">
        <p14:creationId xmlns:p14="http://schemas.microsoft.com/office/powerpoint/2010/main" val="3894408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ad I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44866C-8C78-451E-BC0E-F393DCDF98C0}"/>
              </a:ext>
            </a:extLst>
          </p:cNvPr>
          <p:cNvSpPr/>
          <p:nvPr userDrawn="1"/>
        </p:nvSpPr>
        <p:spPr>
          <a:xfrm>
            <a:off x="2538026" y="1019986"/>
            <a:ext cx="3257387" cy="3932230"/>
          </a:xfrm>
          <a:prstGeom prst="rect">
            <a:avLst/>
          </a:prstGeom>
        </p:spPr>
        <p:txBody>
          <a:bodyPr wrap="square" numCol="1">
            <a:spAutoFit/>
          </a:bodyPr>
          <a:lstStyle/>
          <a:p>
            <a:pPr>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Have you ever gotten a sunburn on a hot summer day? The sun is constantly releasing </a:t>
            </a:r>
            <a:r>
              <a:rPr lang="en-US" sz="1200" b="1" dirty="0">
                <a:latin typeface="Verdana" panose="020B0604030504040204" pitchFamily="34" charset="0"/>
                <a:ea typeface="Verdana" panose="020B0604030504040204" pitchFamily="34" charset="0"/>
                <a:cs typeface="Times New Roman" panose="02020603050405020304" pitchFamily="18" charset="0"/>
              </a:rPr>
              <a:t>electromagnetic energy</a:t>
            </a:r>
            <a:r>
              <a:rPr lang="en-US" sz="1200" dirty="0">
                <a:latin typeface="Verdana" panose="020B0604030504040204" pitchFamily="34" charset="0"/>
                <a:ea typeface="Verdana" panose="020B0604030504040204" pitchFamily="34" charset="0"/>
                <a:cs typeface="Times New Roman" panose="02020603050405020304" pitchFamily="18" charset="0"/>
              </a:rPr>
              <a:t> – energy that is a combination of electrical and magnetic fields – in the form of </a:t>
            </a:r>
            <a:r>
              <a:rPr lang="en-US" sz="1200" b="1" dirty="0">
                <a:latin typeface="Verdana" panose="020B0604030504040204" pitchFamily="34" charset="0"/>
                <a:ea typeface="Verdana" panose="020B0604030504040204" pitchFamily="34" charset="0"/>
                <a:cs typeface="Times New Roman" panose="02020603050405020304" pitchFamily="18" charset="0"/>
              </a:rPr>
              <a:t>waves</a:t>
            </a:r>
            <a:r>
              <a:rPr lang="en-US" sz="1200" dirty="0">
                <a:latin typeface="Verdana" panose="020B0604030504040204" pitchFamily="34" charset="0"/>
                <a:ea typeface="Verdana" panose="020B0604030504040204" pitchFamily="34" charset="0"/>
                <a:cs typeface="Times New Roman" panose="02020603050405020304" pitchFamily="18" charset="0"/>
              </a:rPr>
              <a:t>. </a:t>
            </a:r>
            <a:r>
              <a:rPr lang="en-US" sz="1200" dirty="0">
                <a:latin typeface="Verdana" panose="020B0604030504040204" pitchFamily="34" charset="0"/>
                <a:ea typeface="Verdana" panose="020B0604030504040204" pitchFamily="34" charset="0"/>
                <a:cs typeface="Verdana" panose="020B0604030504040204" pitchFamily="34" charset="0"/>
              </a:rPr>
              <a:t>These waves cover a wide range of sizes and speeds, and this range is called the electromagnetic spectrum. We can see some portions of this spectrum as visible light. However, not all of the sun’s energy can be detected by the naked eye, and these invisible waves can be dangerous.</a:t>
            </a:r>
          </a:p>
          <a:p>
            <a:pPr>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The Sun is constantly bombarding you with invisible waves called </a:t>
            </a:r>
            <a:r>
              <a:rPr lang="en-US" sz="1200" b="1" dirty="0">
                <a:latin typeface="Verdana" panose="020B0604030504040204" pitchFamily="34" charset="0"/>
                <a:ea typeface="Verdana" panose="020B0604030504040204" pitchFamily="34" charset="0"/>
                <a:cs typeface="Times New Roman" panose="02020603050405020304" pitchFamily="18" charset="0"/>
              </a:rPr>
              <a:t>radiation</a:t>
            </a:r>
            <a:r>
              <a:rPr lang="en-US" sz="1200" dirty="0">
                <a:latin typeface="Verdana" panose="020B0604030504040204" pitchFamily="34" charset="0"/>
                <a:ea typeface="Verdana" panose="020B0604030504040204" pitchFamily="34" charset="0"/>
                <a:cs typeface="Times New Roman" panose="02020603050405020304" pitchFamily="18" charset="0"/>
              </a:rPr>
              <a:t>. Ultraviolet (UV) radiation is the form of radiation that travels faster than the light we can see, and there are two basic types: UVA and UVB. Scientists</a:t>
            </a:r>
          </a:p>
        </p:txBody>
      </p:sp>
      <p:sp>
        <p:nvSpPr>
          <p:cNvPr id="15" name="TextBox 14">
            <a:extLst>
              <a:ext uri="{FF2B5EF4-FFF2-40B4-BE49-F238E27FC236}">
                <a16:creationId xmlns:a16="http://schemas.microsoft.com/office/drawing/2014/main" id="{83326DAF-48DE-4686-9EBE-FF1C258D19B9}"/>
              </a:ext>
            </a:extLst>
          </p:cNvPr>
          <p:cNvSpPr txBox="1"/>
          <p:nvPr userDrawn="1"/>
        </p:nvSpPr>
        <p:spPr>
          <a:xfrm>
            <a:off x="-14946" y="28631"/>
            <a:ext cx="2552972" cy="1200329"/>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Read Part 1. Jot down notes and drawings that will help you remember the meanings of these words. You can use the sketch/scribble button on the toolbar. </a:t>
            </a:r>
          </a:p>
        </p:txBody>
      </p:sp>
      <p:sp>
        <p:nvSpPr>
          <p:cNvPr id="16" name="TextBox 15">
            <a:extLst>
              <a:ext uri="{FF2B5EF4-FFF2-40B4-BE49-F238E27FC236}">
                <a16:creationId xmlns:a16="http://schemas.microsoft.com/office/drawing/2014/main" id="{4573F7BE-544F-4910-8038-E41B9144C329}"/>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Sunscreen and Radiation – Part 1</a:t>
            </a:r>
          </a:p>
        </p:txBody>
      </p:sp>
      <p:sp>
        <p:nvSpPr>
          <p:cNvPr id="5" name="Rectangle 4">
            <a:extLst>
              <a:ext uri="{FF2B5EF4-FFF2-40B4-BE49-F238E27FC236}">
                <a16:creationId xmlns:a16="http://schemas.microsoft.com/office/drawing/2014/main" id="{66FD0AB2-8D2C-4E3B-A332-2863C6FF80BB}"/>
              </a:ext>
            </a:extLst>
          </p:cNvPr>
          <p:cNvSpPr/>
          <p:nvPr userDrawn="1"/>
        </p:nvSpPr>
        <p:spPr>
          <a:xfrm>
            <a:off x="117987" y="1371600"/>
            <a:ext cx="2171123" cy="3368351"/>
          </a:xfrm>
          <a:custGeom>
            <a:avLst/>
            <a:gdLst>
              <a:gd name="connsiteX0" fmla="*/ 0 w 2171123"/>
              <a:gd name="connsiteY0" fmla="*/ 0 h 3368351"/>
              <a:gd name="connsiteX1" fmla="*/ 499358 w 2171123"/>
              <a:gd name="connsiteY1" fmla="*/ 0 h 3368351"/>
              <a:gd name="connsiteX2" fmla="*/ 977005 w 2171123"/>
              <a:gd name="connsiteY2" fmla="*/ 0 h 3368351"/>
              <a:gd name="connsiteX3" fmla="*/ 1454652 w 2171123"/>
              <a:gd name="connsiteY3" fmla="*/ 0 h 3368351"/>
              <a:gd name="connsiteX4" fmla="*/ 2171123 w 2171123"/>
              <a:gd name="connsiteY4" fmla="*/ 0 h 3368351"/>
              <a:gd name="connsiteX5" fmla="*/ 2171123 w 2171123"/>
              <a:gd name="connsiteY5" fmla="*/ 595075 h 3368351"/>
              <a:gd name="connsiteX6" fmla="*/ 2171123 w 2171123"/>
              <a:gd name="connsiteY6" fmla="*/ 1156467 h 3368351"/>
              <a:gd name="connsiteX7" fmla="*/ 2171123 w 2171123"/>
              <a:gd name="connsiteY7" fmla="*/ 1717859 h 3368351"/>
              <a:gd name="connsiteX8" fmla="*/ 2171123 w 2171123"/>
              <a:gd name="connsiteY8" fmla="*/ 2279251 h 3368351"/>
              <a:gd name="connsiteX9" fmla="*/ 2171123 w 2171123"/>
              <a:gd name="connsiteY9" fmla="*/ 2773276 h 3368351"/>
              <a:gd name="connsiteX10" fmla="*/ 2171123 w 2171123"/>
              <a:gd name="connsiteY10" fmla="*/ 3368351 h 3368351"/>
              <a:gd name="connsiteX11" fmla="*/ 1650053 w 2171123"/>
              <a:gd name="connsiteY11" fmla="*/ 3368351 h 3368351"/>
              <a:gd name="connsiteX12" fmla="*/ 1063850 w 2171123"/>
              <a:gd name="connsiteY12" fmla="*/ 3368351 h 3368351"/>
              <a:gd name="connsiteX13" fmla="*/ 564492 w 2171123"/>
              <a:gd name="connsiteY13" fmla="*/ 3368351 h 3368351"/>
              <a:gd name="connsiteX14" fmla="*/ 0 w 2171123"/>
              <a:gd name="connsiteY14" fmla="*/ 3368351 h 3368351"/>
              <a:gd name="connsiteX15" fmla="*/ 0 w 2171123"/>
              <a:gd name="connsiteY15" fmla="*/ 2739592 h 3368351"/>
              <a:gd name="connsiteX16" fmla="*/ 0 w 2171123"/>
              <a:gd name="connsiteY16" fmla="*/ 2178200 h 3368351"/>
              <a:gd name="connsiteX17" fmla="*/ 0 w 2171123"/>
              <a:gd name="connsiteY17" fmla="*/ 1717859 h 3368351"/>
              <a:gd name="connsiteX18" fmla="*/ 0 w 2171123"/>
              <a:gd name="connsiteY18" fmla="*/ 1089100 h 3368351"/>
              <a:gd name="connsiteX19" fmla="*/ 0 w 2171123"/>
              <a:gd name="connsiteY19" fmla="*/ 0 h 33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23" h="3368351" fill="none" extrusionOk="0">
                <a:moveTo>
                  <a:pt x="0" y="0"/>
                </a:moveTo>
                <a:cubicBezTo>
                  <a:pt x="245269" y="-36748"/>
                  <a:pt x="363128" y="4696"/>
                  <a:pt x="499358" y="0"/>
                </a:cubicBezTo>
                <a:cubicBezTo>
                  <a:pt x="635588" y="-4696"/>
                  <a:pt x="772639" y="19182"/>
                  <a:pt x="977005" y="0"/>
                </a:cubicBezTo>
                <a:cubicBezTo>
                  <a:pt x="1181371" y="-19182"/>
                  <a:pt x="1338611" y="41324"/>
                  <a:pt x="1454652" y="0"/>
                </a:cubicBezTo>
                <a:cubicBezTo>
                  <a:pt x="1570693" y="-41324"/>
                  <a:pt x="1950532" y="78465"/>
                  <a:pt x="2171123" y="0"/>
                </a:cubicBezTo>
                <a:cubicBezTo>
                  <a:pt x="2179082" y="121218"/>
                  <a:pt x="2160896" y="474829"/>
                  <a:pt x="2171123" y="595075"/>
                </a:cubicBezTo>
                <a:cubicBezTo>
                  <a:pt x="2181350" y="715321"/>
                  <a:pt x="2147790" y="947876"/>
                  <a:pt x="2171123" y="1156467"/>
                </a:cubicBezTo>
                <a:cubicBezTo>
                  <a:pt x="2194456" y="1365058"/>
                  <a:pt x="2164954" y="1514669"/>
                  <a:pt x="2171123" y="1717859"/>
                </a:cubicBezTo>
                <a:cubicBezTo>
                  <a:pt x="2177292" y="1921049"/>
                  <a:pt x="2126616" y="2051751"/>
                  <a:pt x="2171123" y="2279251"/>
                </a:cubicBezTo>
                <a:cubicBezTo>
                  <a:pt x="2215630" y="2506751"/>
                  <a:pt x="2144984" y="2658840"/>
                  <a:pt x="2171123" y="2773276"/>
                </a:cubicBezTo>
                <a:cubicBezTo>
                  <a:pt x="2197262" y="2887712"/>
                  <a:pt x="2128093" y="3173786"/>
                  <a:pt x="2171123" y="3368351"/>
                </a:cubicBezTo>
                <a:cubicBezTo>
                  <a:pt x="2013025" y="3428727"/>
                  <a:pt x="1776396" y="3345497"/>
                  <a:pt x="1650053" y="3368351"/>
                </a:cubicBezTo>
                <a:cubicBezTo>
                  <a:pt x="1523710" y="3391205"/>
                  <a:pt x="1334789" y="3364758"/>
                  <a:pt x="1063850" y="3368351"/>
                </a:cubicBezTo>
                <a:cubicBezTo>
                  <a:pt x="792911" y="3371944"/>
                  <a:pt x="791758" y="3321563"/>
                  <a:pt x="564492" y="3368351"/>
                </a:cubicBezTo>
                <a:cubicBezTo>
                  <a:pt x="337226" y="3415139"/>
                  <a:pt x="210784" y="3346655"/>
                  <a:pt x="0" y="3368351"/>
                </a:cubicBezTo>
                <a:cubicBezTo>
                  <a:pt x="-13964" y="3064201"/>
                  <a:pt x="24488" y="2903794"/>
                  <a:pt x="0" y="2739592"/>
                </a:cubicBezTo>
                <a:cubicBezTo>
                  <a:pt x="-24488" y="2575390"/>
                  <a:pt x="56552" y="2431784"/>
                  <a:pt x="0" y="2178200"/>
                </a:cubicBezTo>
                <a:cubicBezTo>
                  <a:pt x="-56552" y="1924616"/>
                  <a:pt x="23405" y="1833971"/>
                  <a:pt x="0" y="1717859"/>
                </a:cubicBezTo>
                <a:cubicBezTo>
                  <a:pt x="-23405" y="1601747"/>
                  <a:pt x="63313" y="1362554"/>
                  <a:pt x="0" y="1089100"/>
                </a:cubicBezTo>
                <a:cubicBezTo>
                  <a:pt x="-63313" y="815646"/>
                  <a:pt x="2781" y="415211"/>
                  <a:pt x="0" y="0"/>
                </a:cubicBezTo>
                <a:close/>
              </a:path>
              <a:path w="2171123" h="3368351" stroke="0" extrusionOk="0">
                <a:moveTo>
                  <a:pt x="0" y="0"/>
                </a:moveTo>
                <a:cubicBezTo>
                  <a:pt x="138223" y="-22108"/>
                  <a:pt x="387875" y="9669"/>
                  <a:pt x="499358" y="0"/>
                </a:cubicBezTo>
                <a:cubicBezTo>
                  <a:pt x="610841" y="-9669"/>
                  <a:pt x="795333" y="43575"/>
                  <a:pt x="1042139" y="0"/>
                </a:cubicBezTo>
                <a:cubicBezTo>
                  <a:pt x="1288945" y="-43575"/>
                  <a:pt x="1361883" y="17239"/>
                  <a:pt x="1519786" y="0"/>
                </a:cubicBezTo>
                <a:cubicBezTo>
                  <a:pt x="1677689" y="-17239"/>
                  <a:pt x="1953602" y="30372"/>
                  <a:pt x="2171123" y="0"/>
                </a:cubicBezTo>
                <a:cubicBezTo>
                  <a:pt x="2230767" y="260118"/>
                  <a:pt x="2138024" y="358362"/>
                  <a:pt x="2171123" y="527708"/>
                </a:cubicBezTo>
                <a:cubicBezTo>
                  <a:pt x="2204222" y="697054"/>
                  <a:pt x="2157042" y="943192"/>
                  <a:pt x="2171123" y="1122784"/>
                </a:cubicBezTo>
                <a:cubicBezTo>
                  <a:pt x="2185204" y="1302376"/>
                  <a:pt x="2157394" y="1612662"/>
                  <a:pt x="2171123" y="1751543"/>
                </a:cubicBezTo>
                <a:cubicBezTo>
                  <a:pt x="2184852" y="1890424"/>
                  <a:pt x="2156649" y="2127238"/>
                  <a:pt x="2171123" y="2245567"/>
                </a:cubicBezTo>
                <a:cubicBezTo>
                  <a:pt x="2185597" y="2363896"/>
                  <a:pt x="2157713" y="2592775"/>
                  <a:pt x="2171123" y="2739592"/>
                </a:cubicBezTo>
                <a:cubicBezTo>
                  <a:pt x="2184533" y="2886409"/>
                  <a:pt x="2168613" y="3108727"/>
                  <a:pt x="2171123" y="3368351"/>
                </a:cubicBezTo>
                <a:cubicBezTo>
                  <a:pt x="1950894" y="3391530"/>
                  <a:pt x="1795509" y="3327562"/>
                  <a:pt x="1693476" y="3368351"/>
                </a:cubicBezTo>
                <a:cubicBezTo>
                  <a:pt x="1591443" y="3409140"/>
                  <a:pt x="1333222" y="3307607"/>
                  <a:pt x="1150695" y="3368351"/>
                </a:cubicBezTo>
                <a:cubicBezTo>
                  <a:pt x="968168" y="3429095"/>
                  <a:pt x="830766" y="3313728"/>
                  <a:pt x="673048" y="3368351"/>
                </a:cubicBezTo>
                <a:cubicBezTo>
                  <a:pt x="515330" y="3422974"/>
                  <a:pt x="280968" y="3288308"/>
                  <a:pt x="0" y="3368351"/>
                </a:cubicBezTo>
                <a:cubicBezTo>
                  <a:pt x="-39756" y="3237884"/>
                  <a:pt x="10663" y="3102924"/>
                  <a:pt x="0" y="2840643"/>
                </a:cubicBezTo>
                <a:cubicBezTo>
                  <a:pt x="-10663" y="2578362"/>
                  <a:pt x="18884" y="2402921"/>
                  <a:pt x="0" y="2211884"/>
                </a:cubicBezTo>
                <a:cubicBezTo>
                  <a:pt x="-18884" y="2020847"/>
                  <a:pt x="31452" y="1791473"/>
                  <a:pt x="0" y="1583125"/>
                </a:cubicBezTo>
                <a:cubicBezTo>
                  <a:pt x="-31452" y="1374777"/>
                  <a:pt x="20688" y="1203509"/>
                  <a:pt x="0" y="954366"/>
                </a:cubicBezTo>
                <a:cubicBezTo>
                  <a:pt x="-20688" y="705223"/>
                  <a:pt x="46742" y="622580"/>
                  <a:pt x="0" y="494025"/>
                </a:cubicBezTo>
                <a:cubicBezTo>
                  <a:pt x="-46742" y="365470"/>
                  <a:pt x="30823" y="206208"/>
                  <a:pt x="0" y="0"/>
                </a:cubicBezTo>
                <a:close/>
              </a:path>
            </a:pathLst>
          </a:custGeom>
          <a:solidFill>
            <a:schemeClr val="bg1"/>
          </a:solidFill>
          <a:ln w="19050">
            <a:solidFill>
              <a:srgbClr val="FFC00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32C00F-1571-4F43-8E3C-E05A377DCB6F}"/>
              </a:ext>
            </a:extLst>
          </p:cNvPr>
          <p:cNvSpPr/>
          <p:nvPr userDrawn="1"/>
        </p:nvSpPr>
        <p:spPr>
          <a:xfrm>
            <a:off x="5768626" y="1019986"/>
            <a:ext cx="3257387" cy="3932230"/>
          </a:xfrm>
          <a:prstGeom prst="rect">
            <a:avLst/>
          </a:prstGeom>
        </p:spPr>
        <p:txBody>
          <a:bodyPr wrap="square" numCol="1">
            <a:spAutoFit/>
          </a:bodyPr>
          <a:lstStyle/>
          <a:p>
            <a:pPr>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differentiate between these waves by their </a:t>
            </a:r>
            <a:r>
              <a:rPr lang="en-US" sz="1200" b="1" dirty="0">
                <a:latin typeface="Verdana" panose="020B0604030504040204" pitchFamily="34" charset="0"/>
                <a:ea typeface="Verdana" panose="020B0604030504040204" pitchFamily="34" charset="0"/>
                <a:cs typeface="Times New Roman" panose="02020603050405020304" pitchFamily="18" charset="0"/>
              </a:rPr>
              <a:t>wavelength</a:t>
            </a:r>
            <a:r>
              <a:rPr lang="en-US" sz="1200" dirty="0">
                <a:latin typeface="Verdana" panose="020B0604030504040204" pitchFamily="34" charset="0"/>
                <a:ea typeface="Verdana" panose="020B0604030504040204" pitchFamily="34" charset="0"/>
                <a:cs typeface="Times New Roman" panose="02020603050405020304" pitchFamily="18" charset="0"/>
              </a:rPr>
              <a:t>: the measure of the </a:t>
            </a:r>
            <a:r>
              <a:rPr lang="en-US" sz="1200" dirty="0">
                <a:latin typeface="Verdana" panose="020B0604030504040204" pitchFamily="34" charset="0"/>
                <a:ea typeface="Verdana" panose="020B0604030504040204" pitchFamily="34" charset="0"/>
                <a:cs typeface="Verdana" panose="020B0604030504040204" pitchFamily="34" charset="0"/>
              </a:rPr>
              <a:t>distance between two identical points in back-to-back waves.</a:t>
            </a:r>
            <a:r>
              <a:rPr lang="en-US" sz="1200" dirty="0">
                <a:latin typeface="Verdana" panose="020B0604030504040204" pitchFamily="34" charset="0"/>
                <a:ea typeface="Verdana" panose="020B0604030504040204" pitchFamily="34" charset="0"/>
                <a:cs typeface="Times New Roman" panose="02020603050405020304" pitchFamily="18" charset="0"/>
              </a:rPr>
              <a:t> Ultraviolet A (UVA) travels more slowly and has a longer wavelength than Ultraviolet B (UVB). </a:t>
            </a:r>
          </a:p>
          <a:p>
            <a:pPr>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Your body tries to protect itself from radiation through the production of melanin: a dark pigment that determines your skin color. After a summer of exposure to the sunshine, you may notice that you have developed a tan </a:t>
            </a:r>
            <a:r>
              <a:rPr lang="en-US" sz="1200" b="1" dirty="0">
                <a:latin typeface="Verdana" panose="020B0604030504040204" pitchFamily="34" charset="0"/>
                <a:ea typeface="Verdana" panose="020B0604030504040204" pitchFamily="34" charset="0"/>
                <a:cs typeface="Times New Roman" panose="02020603050405020304" pitchFamily="18" charset="0"/>
              </a:rPr>
              <a:t>–</a:t>
            </a:r>
            <a:r>
              <a:rPr lang="en-US" sz="1200" dirty="0">
                <a:latin typeface="Verdana" panose="020B0604030504040204" pitchFamily="34" charset="0"/>
                <a:ea typeface="Verdana" panose="020B0604030504040204" pitchFamily="34" charset="0"/>
                <a:cs typeface="Times New Roman" panose="02020603050405020304" pitchFamily="18" charset="0"/>
              </a:rPr>
              <a:t> the production of extra melanin over time. However, your skin’s melanin cannot completely shield you from damage. Over time, UVB radiation can cause your skin to burn, which causes redness and pain. UVA</a:t>
            </a:r>
            <a:endParaRPr lang="en-US" sz="12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016192A-01E5-4C6F-B216-5FBC0CB66E31}"/>
              </a:ext>
            </a:extLst>
          </p:cNvPr>
          <p:cNvGraphicFramePr>
            <a:graphicFrameLocks noGrp="1"/>
          </p:cNvGraphicFramePr>
          <p:nvPr userDrawn="1">
            <p:extLst>
              <p:ext uri="{D42A27DB-BD31-4B8C-83A1-F6EECF244321}">
                <p14:modId xmlns:p14="http://schemas.microsoft.com/office/powerpoint/2010/main" val="1230626151"/>
              </p:ext>
            </p:extLst>
          </p:nvPr>
        </p:nvGraphicFramePr>
        <p:xfrm>
          <a:off x="174171" y="1416827"/>
          <a:ext cx="2065877" cy="3260919"/>
        </p:xfrm>
        <a:graphic>
          <a:graphicData uri="http://schemas.openxmlformats.org/drawingml/2006/table">
            <a:tbl>
              <a:tblPr firstRow="1" bandRow="1">
                <a:tableStyleId>{5C22544A-7EE6-4342-B048-85BDC9FD1C3A}</a:tableStyleId>
              </a:tblPr>
              <a:tblGrid>
                <a:gridCol w="2065877">
                  <a:extLst>
                    <a:ext uri="{9D8B030D-6E8A-4147-A177-3AD203B41FA5}">
                      <a16:colId xmlns:a16="http://schemas.microsoft.com/office/drawing/2014/main" val="3432592881"/>
                    </a:ext>
                  </a:extLst>
                </a:gridCol>
              </a:tblGrid>
              <a:tr h="1086973">
                <a:tc>
                  <a:txBody>
                    <a:bodyPr/>
                    <a:lstStyle/>
                    <a:p>
                      <a:r>
                        <a:rPr lang="en-US" sz="1200" b="0" dirty="0">
                          <a:solidFill>
                            <a:schemeClr val="tx1"/>
                          </a:solidFill>
                          <a:latin typeface="Verdana" panose="020B0604030504040204" pitchFamily="34" charset="0"/>
                          <a:ea typeface="Verdana" panose="020B0604030504040204" pitchFamily="34" charset="0"/>
                        </a:rPr>
                        <a:t>electromagnetic energy </a:t>
                      </a:r>
                    </a:p>
                  </a:txBody>
                  <a:tcPr>
                    <a:noFill/>
                  </a:tcPr>
                </a:tc>
                <a:extLst>
                  <a:ext uri="{0D108BD9-81ED-4DB2-BD59-A6C34878D82A}">
                    <a16:rowId xmlns:a16="http://schemas.microsoft.com/office/drawing/2014/main" val="1908185840"/>
                  </a:ext>
                </a:extLst>
              </a:tr>
              <a:tr h="1086973">
                <a:tc>
                  <a:txBody>
                    <a:bodyPr/>
                    <a:lstStyle/>
                    <a:p>
                      <a:r>
                        <a:rPr lang="en-US" sz="1200" b="0" dirty="0">
                          <a:solidFill>
                            <a:schemeClr val="tx1"/>
                          </a:solidFill>
                          <a:latin typeface="Verdana" panose="020B0604030504040204" pitchFamily="34" charset="0"/>
                          <a:ea typeface="Verdana" panose="020B0604030504040204" pitchFamily="34" charset="0"/>
                        </a:rPr>
                        <a:t>waves </a:t>
                      </a:r>
                    </a:p>
                  </a:txBody>
                  <a:tcPr>
                    <a:noFill/>
                  </a:tcPr>
                </a:tc>
                <a:extLst>
                  <a:ext uri="{0D108BD9-81ED-4DB2-BD59-A6C34878D82A}">
                    <a16:rowId xmlns:a16="http://schemas.microsoft.com/office/drawing/2014/main" val="3556504523"/>
                  </a:ext>
                </a:extLst>
              </a:tr>
              <a:tr h="1086973">
                <a:tc>
                  <a:txBody>
                    <a:bodyPr/>
                    <a:lstStyle/>
                    <a:p>
                      <a:r>
                        <a:rPr lang="en-US" sz="1200" b="0" dirty="0">
                          <a:solidFill>
                            <a:schemeClr val="tx1"/>
                          </a:solidFill>
                          <a:latin typeface="Verdana" panose="020B0604030504040204" pitchFamily="34" charset="0"/>
                          <a:ea typeface="Verdana" panose="020B0604030504040204" pitchFamily="34" charset="0"/>
                        </a:rPr>
                        <a:t>wavelength </a:t>
                      </a:r>
                    </a:p>
                  </a:txBody>
                  <a:tcPr>
                    <a:noFill/>
                  </a:tcPr>
                </a:tc>
                <a:extLst>
                  <a:ext uri="{0D108BD9-81ED-4DB2-BD59-A6C34878D82A}">
                    <a16:rowId xmlns:a16="http://schemas.microsoft.com/office/drawing/2014/main" val="4195646363"/>
                  </a:ext>
                </a:extLst>
              </a:tr>
            </a:tbl>
          </a:graphicData>
        </a:graphic>
      </p:graphicFrame>
      <p:pic>
        <p:nvPicPr>
          <p:cNvPr id="8" name="Picture 7">
            <a:extLst>
              <a:ext uri="{FF2B5EF4-FFF2-40B4-BE49-F238E27FC236}">
                <a16:creationId xmlns:a16="http://schemas.microsoft.com/office/drawing/2014/main" id="{3F34C477-BD4B-40A1-9867-E500229232F7}"/>
              </a:ext>
            </a:extLst>
          </p:cNvPr>
          <p:cNvPicPr>
            <a:picLocks noChangeAspect="1"/>
          </p:cNvPicPr>
          <p:nvPr userDrawn="1"/>
        </p:nvPicPr>
        <p:blipFill>
          <a:blip r:embed="rId2"/>
          <a:stretch>
            <a:fillRect/>
          </a:stretch>
        </p:blipFill>
        <p:spPr>
          <a:xfrm>
            <a:off x="1040085" y="1022686"/>
            <a:ext cx="221455" cy="247685"/>
          </a:xfrm>
          <a:prstGeom prst="rect">
            <a:avLst/>
          </a:prstGeom>
        </p:spPr>
      </p:pic>
    </p:spTree>
    <p:extLst>
      <p:ext uri="{BB962C8B-B14F-4D97-AF65-F5344CB8AC3E}">
        <p14:creationId xmlns:p14="http://schemas.microsoft.com/office/powerpoint/2010/main" val="109016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Read I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A5A7BB-D5CE-4916-8F15-E74FF4423AD5}"/>
              </a:ext>
            </a:extLst>
          </p:cNvPr>
          <p:cNvSpPr/>
          <p:nvPr userDrawn="1"/>
        </p:nvSpPr>
        <p:spPr>
          <a:xfrm>
            <a:off x="2423127" y="1028700"/>
            <a:ext cx="3314733" cy="3747436"/>
          </a:xfrm>
          <a:prstGeom prst="rect">
            <a:avLst/>
          </a:prstGeom>
        </p:spPr>
        <p:txBody>
          <a:bodyPr wrap="square" numCol="1">
            <a:spAutoFit/>
          </a:bodyPr>
          <a:lstStyle/>
          <a:p>
            <a:pPr marL="114300" indent="0" defTabSz="1005840">
              <a:lnSpc>
                <a:spcPct val="107000"/>
              </a:lnSpc>
              <a:spcAft>
                <a:spcPts val="880"/>
              </a:spcAft>
            </a:pPr>
            <a:r>
              <a:rPr lang="en-US" sz="1200" dirty="0">
                <a:latin typeface="Verdana" panose="020B0604030504040204" pitchFamily="34" charset="0"/>
                <a:ea typeface="Verdana" panose="020B0604030504040204" pitchFamily="34" charset="0"/>
                <a:cs typeface="Times New Roman" panose="02020603050405020304" pitchFamily="18" charset="0"/>
              </a:rPr>
              <a:t>radiation penetrates deeper into your skin, which means it causes aging and wrinkling. Unfortunately, both forms of </a:t>
            </a:r>
            <a:r>
              <a:rPr lang="en-US" sz="1200" b="1" dirty="0">
                <a:latin typeface="Verdana" panose="020B0604030504040204" pitchFamily="34" charset="0"/>
                <a:ea typeface="Verdana" panose="020B0604030504040204" pitchFamily="34" charset="0"/>
                <a:cs typeface="Times New Roman" panose="02020603050405020304" pitchFamily="18" charset="0"/>
              </a:rPr>
              <a:t>ultraviolet light </a:t>
            </a:r>
            <a:r>
              <a:rPr lang="en-US" sz="1200" dirty="0">
                <a:latin typeface="Verdana" panose="020B0604030504040204" pitchFamily="34" charset="0"/>
                <a:ea typeface="Verdana" panose="020B0604030504040204" pitchFamily="34" charset="0"/>
                <a:cs typeface="Times New Roman" panose="02020603050405020304" pitchFamily="18" charset="0"/>
              </a:rPr>
              <a:t>can damage the DNA in your skin cells. Over time, this can lead to genetic mutations that cause skin cancer.</a:t>
            </a:r>
          </a:p>
          <a:p>
            <a:pPr marL="114300" indent="0">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The good news is that you can enjoy the sunshine while limiting your risk of skin damage! Sunscreen can be applied to the skin in the form of sprays or lotions, and it protects your skin by reflecting or scattering light away from your skin. Sunscreens are rated by Sun Protection Factor (SPF), which describes how well they protect against UVB rays. No sunscreen can block 100% of UVB rays, but an SPF30</a:t>
            </a:r>
            <a:endParaRPr lang="en-US" sz="12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D79B420-71D0-40BB-AF50-F3492A2BB7DE}"/>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Sunscreen and Radiation – Part 2</a:t>
            </a:r>
          </a:p>
        </p:txBody>
      </p:sp>
      <p:sp>
        <p:nvSpPr>
          <p:cNvPr id="6" name="Rectangle 5">
            <a:extLst>
              <a:ext uri="{FF2B5EF4-FFF2-40B4-BE49-F238E27FC236}">
                <a16:creationId xmlns:a16="http://schemas.microsoft.com/office/drawing/2014/main" id="{4259C846-8FB2-44C4-A3B9-09ED1F1AA445}"/>
              </a:ext>
            </a:extLst>
          </p:cNvPr>
          <p:cNvSpPr/>
          <p:nvPr userDrawn="1"/>
        </p:nvSpPr>
        <p:spPr>
          <a:xfrm>
            <a:off x="5616915" y="1028700"/>
            <a:ext cx="3314733" cy="3536994"/>
          </a:xfrm>
          <a:prstGeom prst="rect">
            <a:avLst/>
          </a:prstGeom>
        </p:spPr>
        <p:txBody>
          <a:bodyPr wrap="square" numCol="1">
            <a:spAutoFit/>
          </a:bodyPr>
          <a:lstStyle/>
          <a:p>
            <a:pPr marL="114300" indent="0">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sunscreen can protect you from about 97% of UVB rays.</a:t>
            </a:r>
          </a:p>
          <a:p>
            <a:pPr marL="114300" indent="0">
              <a:lnSpc>
                <a:spcPct val="107000"/>
              </a:lnSpc>
              <a:spcAft>
                <a:spcPts val="800"/>
              </a:spcAft>
            </a:pPr>
            <a:r>
              <a:rPr lang="en-US" sz="1200" dirty="0">
                <a:latin typeface="Verdana" panose="020B0604030504040204" pitchFamily="34" charset="0"/>
                <a:ea typeface="Verdana" panose="020B0604030504040204" pitchFamily="34" charset="0"/>
                <a:cs typeface="Times New Roman" panose="02020603050405020304" pitchFamily="18" charset="0"/>
              </a:rPr>
              <a:t>Theoretically, the SPF number on a sunscreen bottle compares your skin’s protection with the sunscreen to your normal, bare skin. This means that an SPF50 sunscreen, when applied correctly, should allow you to stay in the sun 50 times longer without damage than you could without the sunscreen. However, this can all vary from person to person, depending on many factors: your skin’s fairness, how much sunscreen remains after you’ve been sweating or exposed to water, and how well the sunscreen was applied.</a:t>
            </a:r>
            <a:endParaRPr lang="en-US" sz="12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0BAB96E-9FF9-417E-ABD8-1446078A6895}"/>
              </a:ext>
            </a:extLst>
          </p:cNvPr>
          <p:cNvSpPr txBox="1"/>
          <p:nvPr userDrawn="1"/>
        </p:nvSpPr>
        <p:spPr>
          <a:xfrm>
            <a:off x="-14946" y="28631"/>
            <a:ext cx="2552972" cy="1200329"/>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Read Part 2. Jot down notes and drawings that will help you remember the meanings of these words. You can use the sketch/scribble button on the toolbar. </a:t>
            </a:r>
          </a:p>
        </p:txBody>
      </p:sp>
      <p:sp>
        <p:nvSpPr>
          <p:cNvPr id="11" name="Rectangle 10">
            <a:extLst>
              <a:ext uri="{FF2B5EF4-FFF2-40B4-BE49-F238E27FC236}">
                <a16:creationId xmlns:a16="http://schemas.microsoft.com/office/drawing/2014/main" id="{996335F9-40E7-4FF3-A429-5242EA46A910}"/>
              </a:ext>
            </a:extLst>
          </p:cNvPr>
          <p:cNvSpPr/>
          <p:nvPr userDrawn="1"/>
        </p:nvSpPr>
        <p:spPr>
          <a:xfrm>
            <a:off x="117987" y="1371600"/>
            <a:ext cx="2171123" cy="3368351"/>
          </a:xfrm>
          <a:custGeom>
            <a:avLst/>
            <a:gdLst>
              <a:gd name="connsiteX0" fmla="*/ 0 w 2171123"/>
              <a:gd name="connsiteY0" fmla="*/ 0 h 3368351"/>
              <a:gd name="connsiteX1" fmla="*/ 499358 w 2171123"/>
              <a:gd name="connsiteY1" fmla="*/ 0 h 3368351"/>
              <a:gd name="connsiteX2" fmla="*/ 977005 w 2171123"/>
              <a:gd name="connsiteY2" fmla="*/ 0 h 3368351"/>
              <a:gd name="connsiteX3" fmla="*/ 1454652 w 2171123"/>
              <a:gd name="connsiteY3" fmla="*/ 0 h 3368351"/>
              <a:gd name="connsiteX4" fmla="*/ 2171123 w 2171123"/>
              <a:gd name="connsiteY4" fmla="*/ 0 h 3368351"/>
              <a:gd name="connsiteX5" fmla="*/ 2171123 w 2171123"/>
              <a:gd name="connsiteY5" fmla="*/ 595075 h 3368351"/>
              <a:gd name="connsiteX6" fmla="*/ 2171123 w 2171123"/>
              <a:gd name="connsiteY6" fmla="*/ 1156467 h 3368351"/>
              <a:gd name="connsiteX7" fmla="*/ 2171123 w 2171123"/>
              <a:gd name="connsiteY7" fmla="*/ 1717859 h 3368351"/>
              <a:gd name="connsiteX8" fmla="*/ 2171123 w 2171123"/>
              <a:gd name="connsiteY8" fmla="*/ 2279251 h 3368351"/>
              <a:gd name="connsiteX9" fmla="*/ 2171123 w 2171123"/>
              <a:gd name="connsiteY9" fmla="*/ 2773276 h 3368351"/>
              <a:gd name="connsiteX10" fmla="*/ 2171123 w 2171123"/>
              <a:gd name="connsiteY10" fmla="*/ 3368351 h 3368351"/>
              <a:gd name="connsiteX11" fmla="*/ 1650053 w 2171123"/>
              <a:gd name="connsiteY11" fmla="*/ 3368351 h 3368351"/>
              <a:gd name="connsiteX12" fmla="*/ 1063850 w 2171123"/>
              <a:gd name="connsiteY12" fmla="*/ 3368351 h 3368351"/>
              <a:gd name="connsiteX13" fmla="*/ 564492 w 2171123"/>
              <a:gd name="connsiteY13" fmla="*/ 3368351 h 3368351"/>
              <a:gd name="connsiteX14" fmla="*/ 0 w 2171123"/>
              <a:gd name="connsiteY14" fmla="*/ 3368351 h 3368351"/>
              <a:gd name="connsiteX15" fmla="*/ 0 w 2171123"/>
              <a:gd name="connsiteY15" fmla="*/ 2739592 h 3368351"/>
              <a:gd name="connsiteX16" fmla="*/ 0 w 2171123"/>
              <a:gd name="connsiteY16" fmla="*/ 2178200 h 3368351"/>
              <a:gd name="connsiteX17" fmla="*/ 0 w 2171123"/>
              <a:gd name="connsiteY17" fmla="*/ 1717859 h 3368351"/>
              <a:gd name="connsiteX18" fmla="*/ 0 w 2171123"/>
              <a:gd name="connsiteY18" fmla="*/ 1089100 h 3368351"/>
              <a:gd name="connsiteX19" fmla="*/ 0 w 2171123"/>
              <a:gd name="connsiteY19" fmla="*/ 0 h 33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23" h="3368351" fill="none" extrusionOk="0">
                <a:moveTo>
                  <a:pt x="0" y="0"/>
                </a:moveTo>
                <a:cubicBezTo>
                  <a:pt x="245269" y="-36748"/>
                  <a:pt x="363128" y="4696"/>
                  <a:pt x="499358" y="0"/>
                </a:cubicBezTo>
                <a:cubicBezTo>
                  <a:pt x="635588" y="-4696"/>
                  <a:pt x="772639" y="19182"/>
                  <a:pt x="977005" y="0"/>
                </a:cubicBezTo>
                <a:cubicBezTo>
                  <a:pt x="1181371" y="-19182"/>
                  <a:pt x="1338611" y="41324"/>
                  <a:pt x="1454652" y="0"/>
                </a:cubicBezTo>
                <a:cubicBezTo>
                  <a:pt x="1570693" y="-41324"/>
                  <a:pt x="1950532" y="78465"/>
                  <a:pt x="2171123" y="0"/>
                </a:cubicBezTo>
                <a:cubicBezTo>
                  <a:pt x="2179082" y="121218"/>
                  <a:pt x="2160896" y="474829"/>
                  <a:pt x="2171123" y="595075"/>
                </a:cubicBezTo>
                <a:cubicBezTo>
                  <a:pt x="2181350" y="715321"/>
                  <a:pt x="2147790" y="947876"/>
                  <a:pt x="2171123" y="1156467"/>
                </a:cubicBezTo>
                <a:cubicBezTo>
                  <a:pt x="2194456" y="1365058"/>
                  <a:pt x="2164954" y="1514669"/>
                  <a:pt x="2171123" y="1717859"/>
                </a:cubicBezTo>
                <a:cubicBezTo>
                  <a:pt x="2177292" y="1921049"/>
                  <a:pt x="2126616" y="2051751"/>
                  <a:pt x="2171123" y="2279251"/>
                </a:cubicBezTo>
                <a:cubicBezTo>
                  <a:pt x="2215630" y="2506751"/>
                  <a:pt x="2144984" y="2658840"/>
                  <a:pt x="2171123" y="2773276"/>
                </a:cubicBezTo>
                <a:cubicBezTo>
                  <a:pt x="2197262" y="2887712"/>
                  <a:pt x="2128093" y="3173786"/>
                  <a:pt x="2171123" y="3368351"/>
                </a:cubicBezTo>
                <a:cubicBezTo>
                  <a:pt x="2013025" y="3428727"/>
                  <a:pt x="1776396" y="3345497"/>
                  <a:pt x="1650053" y="3368351"/>
                </a:cubicBezTo>
                <a:cubicBezTo>
                  <a:pt x="1523710" y="3391205"/>
                  <a:pt x="1334789" y="3364758"/>
                  <a:pt x="1063850" y="3368351"/>
                </a:cubicBezTo>
                <a:cubicBezTo>
                  <a:pt x="792911" y="3371944"/>
                  <a:pt x="791758" y="3321563"/>
                  <a:pt x="564492" y="3368351"/>
                </a:cubicBezTo>
                <a:cubicBezTo>
                  <a:pt x="337226" y="3415139"/>
                  <a:pt x="210784" y="3346655"/>
                  <a:pt x="0" y="3368351"/>
                </a:cubicBezTo>
                <a:cubicBezTo>
                  <a:pt x="-13964" y="3064201"/>
                  <a:pt x="24488" y="2903794"/>
                  <a:pt x="0" y="2739592"/>
                </a:cubicBezTo>
                <a:cubicBezTo>
                  <a:pt x="-24488" y="2575390"/>
                  <a:pt x="56552" y="2431784"/>
                  <a:pt x="0" y="2178200"/>
                </a:cubicBezTo>
                <a:cubicBezTo>
                  <a:pt x="-56552" y="1924616"/>
                  <a:pt x="23405" y="1833971"/>
                  <a:pt x="0" y="1717859"/>
                </a:cubicBezTo>
                <a:cubicBezTo>
                  <a:pt x="-23405" y="1601747"/>
                  <a:pt x="63313" y="1362554"/>
                  <a:pt x="0" y="1089100"/>
                </a:cubicBezTo>
                <a:cubicBezTo>
                  <a:pt x="-63313" y="815646"/>
                  <a:pt x="2781" y="415211"/>
                  <a:pt x="0" y="0"/>
                </a:cubicBezTo>
                <a:close/>
              </a:path>
              <a:path w="2171123" h="3368351" stroke="0" extrusionOk="0">
                <a:moveTo>
                  <a:pt x="0" y="0"/>
                </a:moveTo>
                <a:cubicBezTo>
                  <a:pt x="138223" y="-22108"/>
                  <a:pt x="387875" y="9669"/>
                  <a:pt x="499358" y="0"/>
                </a:cubicBezTo>
                <a:cubicBezTo>
                  <a:pt x="610841" y="-9669"/>
                  <a:pt x="795333" y="43575"/>
                  <a:pt x="1042139" y="0"/>
                </a:cubicBezTo>
                <a:cubicBezTo>
                  <a:pt x="1288945" y="-43575"/>
                  <a:pt x="1361883" y="17239"/>
                  <a:pt x="1519786" y="0"/>
                </a:cubicBezTo>
                <a:cubicBezTo>
                  <a:pt x="1677689" y="-17239"/>
                  <a:pt x="1953602" y="30372"/>
                  <a:pt x="2171123" y="0"/>
                </a:cubicBezTo>
                <a:cubicBezTo>
                  <a:pt x="2230767" y="260118"/>
                  <a:pt x="2138024" y="358362"/>
                  <a:pt x="2171123" y="527708"/>
                </a:cubicBezTo>
                <a:cubicBezTo>
                  <a:pt x="2204222" y="697054"/>
                  <a:pt x="2157042" y="943192"/>
                  <a:pt x="2171123" y="1122784"/>
                </a:cubicBezTo>
                <a:cubicBezTo>
                  <a:pt x="2185204" y="1302376"/>
                  <a:pt x="2157394" y="1612662"/>
                  <a:pt x="2171123" y="1751543"/>
                </a:cubicBezTo>
                <a:cubicBezTo>
                  <a:pt x="2184852" y="1890424"/>
                  <a:pt x="2156649" y="2127238"/>
                  <a:pt x="2171123" y="2245567"/>
                </a:cubicBezTo>
                <a:cubicBezTo>
                  <a:pt x="2185597" y="2363896"/>
                  <a:pt x="2157713" y="2592775"/>
                  <a:pt x="2171123" y="2739592"/>
                </a:cubicBezTo>
                <a:cubicBezTo>
                  <a:pt x="2184533" y="2886409"/>
                  <a:pt x="2168613" y="3108727"/>
                  <a:pt x="2171123" y="3368351"/>
                </a:cubicBezTo>
                <a:cubicBezTo>
                  <a:pt x="1950894" y="3391530"/>
                  <a:pt x="1795509" y="3327562"/>
                  <a:pt x="1693476" y="3368351"/>
                </a:cubicBezTo>
                <a:cubicBezTo>
                  <a:pt x="1591443" y="3409140"/>
                  <a:pt x="1333222" y="3307607"/>
                  <a:pt x="1150695" y="3368351"/>
                </a:cubicBezTo>
                <a:cubicBezTo>
                  <a:pt x="968168" y="3429095"/>
                  <a:pt x="830766" y="3313728"/>
                  <a:pt x="673048" y="3368351"/>
                </a:cubicBezTo>
                <a:cubicBezTo>
                  <a:pt x="515330" y="3422974"/>
                  <a:pt x="280968" y="3288308"/>
                  <a:pt x="0" y="3368351"/>
                </a:cubicBezTo>
                <a:cubicBezTo>
                  <a:pt x="-39756" y="3237884"/>
                  <a:pt x="10663" y="3102924"/>
                  <a:pt x="0" y="2840643"/>
                </a:cubicBezTo>
                <a:cubicBezTo>
                  <a:pt x="-10663" y="2578362"/>
                  <a:pt x="18884" y="2402921"/>
                  <a:pt x="0" y="2211884"/>
                </a:cubicBezTo>
                <a:cubicBezTo>
                  <a:pt x="-18884" y="2020847"/>
                  <a:pt x="31452" y="1791473"/>
                  <a:pt x="0" y="1583125"/>
                </a:cubicBezTo>
                <a:cubicBezTo>
                  <a:pt x="-31452" y="1374777"/>
                  <a:pt x="20688" y="1203509"/>
                  <a:pt x="0" y="954366"/>
                </a:cubicBezTo>
                <a:cubicBezTo>
                  <a:pt x="-20688" y="705223"/>
                  <a:pt x="46742" y="622580"/>
                  <a:pt x="0" y="494025"/>
                </a:cubicBezTo>
                <a:cubicBezTo>
                  <a:pt x="-46742" y="365470"/>
                  <a:pt x="30823" y="206208"/>
                  <a:pt x="0" y="0"/>
                </a:cubicBezTo>
                <a:close/>
              </a:path>
            </a:pathLst>
          </a:custGeom>
          <a:solidFill>
            <a:schemeClr val="bg1"/>
          </a:solidFill>
          <a:ln w="19050">
            <a:solidFill>
              <a:srgbClr val="FFC00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2">
            <a:extLst>
              <a:ext uri="{FF2B5EF4-FFF2-40B4-BE49-F238E27FC236}">
                <a16:creationId xmlns:a16="http://schemas.microsoft.com/office/drawing/2014/main" id="{DCD26871-1407-4818-A68B-D2EC9D79A588}"/>
              </a:ext>
            </a:extLst>
          </p:cNvPr>
          <p:cNvGraphicFramePr>
            <a:graphicFrameLocks noGrp="1"/>
          </p:cNvGraphicFramePr>
          <p:nvPr userDrawn="1">
            <p:extLst>
              <p:ext uri="{D42A27DB-BD31-4B8C-83A1-F6EECF244321}">
                <p14:modId xmlns:p14="http://schemas.microsoft.com/office/powerpoint/2010/main" val="4260321903"/>
              </p:ext>
            </p:extLst>
          </p:nvPr>
        </p:nvGraphicFramePr>
        <p:xfrm>
          <a:off x="174171" y="1416827"/>
          <a:ext cx="2065877" cy="3260919"/>
        </p:xfrm>
        <a:graphic>
          <a:graphicData uri="http://schemas.openxmlformats.org/drawingml/2006/table">
            <a:tbl>
              <a:tblPr firstRow="1" bandRow="1">
                <a:tableStyleId>{5C22544A-7EE6-4342-B048-85BDC9FD1C3A}</a:tableStyleId>
              </a:tblPr>
              <a:tblGrid>
                <a:gridCol w="2065877">
                  <a:extLst>
                    <a:ext uri="{9D8B030D-6E8A-4147-A177-3AD203B41FA5}">
                      <a16:colId xmlns:a16="http://schemas.microsoft.com/office/drawing/2014/main" val="3432592881"/>
                    </a:ext>
                  </a:extLst>
                </a:gridCol>
              </a:tblGrid>
              <a:tr h="1086973">
                <a:tc>
                  <a:txBody>
                    <a:bodyPr/>
                    <a:lstStyle/>
                    <a:p>
                      <a:r>
                        <a:rPr lang="en-US" sz="1200" b="0" dirty="0">
                          <a:solidFill>
                            <a:schemeClr val="tx1"/>
                          </a:solidFill>
                          <a:latin typeface="Verdana" panose="020B0604030504040204" pitchFamily="34" charset="0"/>
                          <a:ea typeface="Verdana" panose="020B0604030504040204" pitchFamily="34" charset="0"/>
                        </a:rPr>
                        <a:t>radiation </a:t>
                      </a:r>
                    </a:p>
                  </a:txBody>
                  <a:tcPr>
                    <a:noFill/>
                  </a:tcPr>
                </a:tc>
                <a:extLst>
                  <a:ext uri="{0D108BD9-81ED-4DB2-BD59-A6C34878D82A}">
                    <a16:rowId xmlns:a16="http://schemas.microsoft.com/office/drawing/2014/main" val="1908185840"/>
                  </a:ext>
                </a:extLst>
              </a:tr>
              <a:tr h="1086973">
                <a:tc>
                  <a:txBody>
                    <a:bodyPr/>
                    <a:lstStyle/>
                    <a:p>
                      <a:r>
                        <a:rPr lang="en-US" sz="1200" b="0" dirty="0">
                          <a:solidFill>
                            <a:schemeClr val="tx1"/>
                          </a:solidFill>
                          <a:latin typeface="Verdana" panose="020B0604030504040204" pitchFamily="34" charset="0"/>
                          <a:ea typeface="Verdana" panose="020B0604030504040204" pitchFamily="34" charset="0"/>
                        </a:rPr>
                        <a:t>ultraviolet light </a:t>
                      </a:r>
                    </a:p>
                  </a:txBody>
                  <a:tcPr>
                    <a:noFill/>
                  </a:tcPr>
                </a:tc>
                <a:extLst>
                  <a:ext uri="{0D108BD9-81ED-4DB2-BD59-A6C34878D82A}">
                    <a16:rowId xmlns:a16="http://schemas.microsoft.com/office/drawing/2014/main" val="3556504523"/>
                  </a:ext>
                </a:extLst>
              </a:tr>
              <a:tr h="1086973">
                <a:tc>
                  <a:txBody>
                    <a:bodyPr/>
                    <a:lstStyle/>
                    <a:p>
                      <a:r>
                        <a:rPr lang="en-US" sz="1200" b="0" dirty="0">
                          <a:solidFill>
                            <a:schemeClr val="tx1"/>
                          </a:solidFill>
                          <a:latin typeface="Verdana" panose="020B0604030504040204" pitchFamily="34" charset="0"/>
                          <a:ea typeface="Verdana" panose="020B0604030504040204" pitchFamily="34" charset="0"/>
                        </a:rPr>
                        <a:t> </a:t>
                      </a:r>
                    </a:p>
                  </a:txBody>
                  <a:tcPr>
                    <a:noFill/>
                  </a:tcPr>
                </a:tc>
                <a:extLst>
                  <a:ext uri="{0D108BD9-81ED-4DB2-BD59-A6C34878D82A}">
                    <a16:rowId xmlns:a16="http://schemas.microsoft.com/office/drawing/2014/main" val="4195646363"/>
                  </a:ext>
                </a:extLst>
              </a:tr>
            </a:tbl>
          </a:graphicData>
        </a:graphic>
      </p:graphicFrame>
      <p:pic>
        <p:nvPicPr>
          <p:cNvPr id="13" name="Picture 12">
            <a:extLst>
              <a:ext uri="{FF2B5EF4-FFF2-40B4-BE49-F238E27FC236}">
                <a16:creationId xmlns:a16="http://schemas.microsoft.com/office/drawing/2014/main" id="{7D4E22B7-69B0-46B3-A29B-FA57B21BCB00}"/>
              </a:ext>
            </a:extLst>
          </p:cNvPr>
          <p:cNvPicPr>
            <a:picLocks noChangeAspect="1"/>
          </p:cNvPicPr>
          <p:nvPr userDrawn="1"/>
        </p:nvPicPr>
        <p:blipFill>
          <a:blip r:embed="rId2"/>
          <a:stretch>
            <a:fillRect/>
          </a:stretch>
        </p:blipFill>
        <p:spPr>
          <a:xfrm>
            <a:off x="1040085" y="1022686"/>
            <a:ext cx="221455" cy="247685"/>
          </a:xfrm>
          <a:prstGeom prst="rect">
            <a:avLst/>
          </a:prstGeom>
        </p:spPr>
      </p:pic>
    </p:spTree>
    <p:extLst>
      <p:ext uri="{BB962C8B-B14F-4D97-AF65-F5344CB8AC3E}">
        <p14:creationId xmlns:p14="http://schemas.microsoft.com/office/powerpoint/2010/main" val="142718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ead I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B2CBDA2-C03A-4563-8DF3-4565A57CD73A}"/>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Sunscreen and Radiation – Questions</a:t>
            </a:r>
          </a:p>
        </p:txBody>
      </p:sp>
      <p:sp>
        <p:nvSpPr>
          <p:cNvPr id="18" name="TextBox 17">
            <a:extLst>
              <a:ext uri="{FF2B5EF4-FFF2-40B4-BE49-F238E27FC236}">
                <a16:creationId xmlns:a16="http://schemas.microsoft.com/office/drawing/2014/main" id="{CDBCCD8B-B1CA-470E-A1AF-C2C72C87CC28}"/>
              </a:ext>
            </a:extLst>
          </p:cNvPr>
          <p:cNvSpPr txBox="1"/>
          <p:nvPr userDrawn="1"/>
        </p:nvSpPr>
        <p:spPr>
          <a:xfrm>
            <a:off x="0" y="0"/>
            <a:ext cx="1484702" cy="2954655"/>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12" name="Rectangle 11">
            <a:extLst>
              <a:ext uri="{FF2B5EF4-FFF2-40B4-BE49-F238E27FC236}">
                <a16:creationId xmlns:a16="http://schemas.microsoft.com/office/drawing/2014/main" id="{ECBF39C4-1A46-4B54-BEEA-CB7389E7FB2D}"/>
              </a:ext>
            </a:extLst>
          </p:cNvPr>
          <p:cNvSpPr/>
          <p:nvPr userDrawn="1"/>
        </p:nvSpPr>
        <p:spPr>
          <a:xfrm>
            <a:off x="248478" y="417394"/>
            <a:ext cx="2017644" cy="2387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extBox 1">
            <a:extLst>
              <a:ext uri="{FF2B5EF4-FFF2-40B4-BE49-F238E27FC236}">
                <a16:creationId xmlns:a16="http://schemas.microsoft.com/office/drawing/2014/main" id="{18E7F317-73F5-44CC-B58E-A6B4B7CA0E98}"/>
              </a:ext>
            </a:extLst>
          </p:cNvPr>
          <p:cNvSpPr txBox="1"/>
          <p:nvPr userDrawn="1"/>
        </p:nvSpPr>
        <p:spPr>
          <a:xfrm>
            <a:off x="2543894" y="961602"/>
            <a:ext cx="3208171" cy="430887"/>
          </a:xfrm>
          <a:prstGeom prst="rect">
            <a:avLst/>
          </a:prstGeom>
          <a:noFill/>
        </p:spPr>
        <p:txBody>
          <a:bodyPr wrap="square" rtlCol="0">
            <a:spAutoFit/>
          </a:bodyPr>
          <a:lstStyle/>
          <a:p>
            <a:pPr marL="228600" indent="-228600" defTabSz="1005840">
              <a:buFont typeface="+mj-lt"/>
              <a:buAutoNum type="arabicPeriod"/>
            </a:pPr>
            <a:r>
              <a:rPr lang="en-US" sz="1100" dirty="0">
                <a:solidFill>
                  <a:prstClr val="black"/>
                </a:solidFill>
                <a:latin typeface="Verdana" panose="020B0604030504040204" pitchFamily="34" charset="0"/>
                <a:ea typeface="Verdana" panose="020B0604030504040204" pitchFamily="34" charset="0"/>
              </a:rPr>
              <a:t>Which statement is true about radiation?</a:t>
            </a:r>
          </a:p>
        </p:txBody>
      </p:sp>
      <p:sp>
        <p:nvSpPr>
          <p:cNvPr id="3" name="TextBox 2">
            <a:extLst>
              <a:ext uri="{FF2B5EF4-FFF2-40B4-BE49-F238E27FC236}">
                <a16:creationId xmlns:a16="http://schemas.microsoft.com/office/drawing/2014/main" id="{59F3363A-D547-4606-86B8-D947B9B6CF75}"/>
              </a:ext>
            </a:extLst>
          </p:cNvPr>
          <p:cNvSpPr txBox="1"/>
          <p:nvPr userDrawn="1"/>
        </p:nvSpPr>
        <p:spPr>
          <a:xfrm>
            <a:off x="2637231" y="1336745"/>
            <a:ext cx="3114833" cy="1677382"/>
          </a:xfrm>
          <a:prstGeom prst="rect">
            <a:avLst/>
          </a:prstGeom>
          <a:noFill/>
        </p:spPr>
        <p:txBody>
          <a:bodyPr wrap="square" rtlCol="0">
            <a:spAutoFit/>
          </a:bodyPr>
          <a:lstStyle/>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Radiation is the transfer of heat through electromagnetic waves</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Radiation is the transfer of heat through direct contact</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Radiation is more dangerous than conduction</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Radiation is the transfer of heat through liquids and gases</a:t>
            </a:r>
          </a:p>
        </p:txBody>
      </p:sp>
      <p:sp>
        <p:nvSpPr>
          <p:cNvPr id="4" name="TextBox 3">
            <a:extLst>
              <a:ext uri="{FF2B5EF4-FFF2-40B4-BE49-F238E27FC236}">
                <a16:creationId xmlns:a16="http://schemas.microsoft.com/office/drawing/2014/main" id="{E90149C7-C1C7-4BAA-98B2-F7544EA35C69}"/>
              </a:ext>
            </a:extLst>
          </p:cNvPr>
          <p:cNvSpPr txBox="1"/>
          <p:nvPr userDrawn="1"/>
        </p:nvSpPr>
        <p:spPr>
          <a:xfrm>
            <a:off x="2543894" y="3060277"/>
            <a:ext cx="3279630" cy="261610"/>
          </a:xfrm>
          <a:prstGeom prst="rect">
            <a:avLst/>
          </a:prstGeom>
          <a:noFill/>
        </p:spPr>
        <p:txBody>
          <a:bodyPr wrap="square" rtlCol="0">
            <a:spAutoFit/>
          </a:bodyPr>
          <a:lstStyle/>
          <a:p>
            <a:pPr marL="228600" indent="-228600" defTabSz="1005840">
              <a:buFont typeface="+mj-lt"/>
              <a:buAutoNum type="arabicPeriod" startAt="2"/>
            </a:pPr>
            <a:r>
              <a:rPr lang="en-US" sz="1100" dirty="0">
                <a:solidFill>
                  <a:prstClr val="black"/>
                </a:solidFill>
                <a:latin typeface="Verdana" panose="020B0604030504040204" pitchFamily="34" charset="0"/>
                <a:ea typeface="Verdana" panose="020B0604030504040204" pitchFamily="34" charset="0"/>
              </a:rPr>
              <a:t>Which is true about UVA and UVB rays?</a:t>
            </a:r>
          </a:p>
        </p:txBody>
      </p:sp>
      <p:sp>
        <p:nvSpPr>
          <p:cNvPr id="5" name="TextBox 4">
            <a:extLst>
              <a:ext uri="{FF2B5EF4-FFF2-40B4-BE49-F238E27FC236}">
                <a16:creationId xmlns:a16="http://schemas.microsoft.com/office/drawing/2014/main" id="{9D3A2210-4A42-44E0-A612-0EA5EB748C84}"/>
              </a:ext>
            </a:extLst>
          </p:cNvPr>
          <p:cNvSpPr txBox="1"/>
          <p:nvPr userDrawn="1"/>
        </p:nvSpPr>
        <p:spPr>
          <a:xfrm>
            <a:off x="2637231" y="3321887"/>
            <a:ext cx="3114833" cy="1677382"/>
          </a:xfrm>
          <a:prstGeom prst="rect">
            <a:avLst/>
          </a:prstGeom>
          <a:noFill/>
        </p:spPr>
        <p:txBody>
          <a:bodyPr wrap="square" rtlCol="0">
            <a:spAutoFit/>
          </a:bodyPr>
          <a:lstStyle/>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Both rays can be blocked 100% by sunscreen</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UVA protects the surface, UVB protects beneath the surface</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UVB rays cause burning, UVA rays cause premature aging</a:t>
            </a:r>
          </a:p>
          <a:p>
            <a:pPr marL="377190" indent="-228600" defTabSz="1005840">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UVA rays cause burning, UVB rays cause premature aging</a:t>
            </a:r>
          </a:p>
        </p:txBody>
      </p:sp>
      <p:sp>
        <p:nvSpPr>
          <p:cNvPr id="16" name="TextBox 15">
            <a:extLst>
              <a:ext uri="{FF2B5EF4-FFF2-40B4-BE49-F238E27FC236}">
                <a16:creationId xmlns:a16="http://schemas.microsoft.com/office/drawing/2014/main" id="{1A562E12-6107-493A-8C2C-FCBA2984F62E}"/>
              </a:ext>
            </a:extLst>
          </p:cNvPr>
          <p:cNvSpPr txBox="1"/>
          <p:nvPr userDrawn="1"/>
        </p:nvSpPr>
        <p:spPr>
          <a:xfrm>
            <a:off x="5807172" y="955417"/>
            <a:ext cx="3208171" cy="261610"/>
          </a:xfrm>
          <a:prstGeom prst="rect">
            <a:avLst/>
          </a:prstGeom>
          <a:noFill/>
        </p:spPr>
        <p:txBody>
          <a:bodyPr wrap="square" rtlCol="0">
            <a:spAutoFit/>
          </a:bodyPr>
          <a:lstStyle/>
          <a:p>
            <a:pPr marL="228600" indent="-228600" defTabSz="1005840">
              <a:buFont typeface="+mj-lt"/>
              <a:buAutoNum type="arabicPeriod" startAt="3"/>
            </a:pPr>
            <a:r>
              <a:rPr lang="en-US" sz="1100" dirty="0">
                <a:solidFill>
                  <a:prstClr val="black"/>
                </a:solidFill>
                <a:latin typeface="Verdana" panose="020B0604030504040204" pitchFamily="34" charset="0"/>
                <a:ea typeface="Verdana" panose="020B0604030504040204" pitchFamily="34" charset="0"/>
              </a:rPr>
              <a:t>Which is true about SPF ratings?</a:t>
            </a:r>
          </a:p>
        </p:txBody>
      </p:sp>
      <p:sp>
        <p:nvSpPr>
          <p:cNvPr id="22" name="Rectangle 21">
            <a:extLst>
              <a:ext uri="{FF2B5EF4-FFF2-40B4-BE49-F238E27FC236}">
                <a16:creationId xmlns:a16="http://schemas.microsoft.com/office/drawing/2014/main" id="{2BEACE44-BD79-4365-83DC-3C53C5BE4244}"/>
              </a:ext>
            </a:extLst>
          </p:cNvPr>
          <p:cNvSpPr/>
          <p:nvPr userDrawn="1"/>
        </p:nvSpPr>
        <p:spPr>
          <a:xfrm>
            <a:off x="5926993" y="1336745"/>
            <a:ext cx="2968528" cy="1677382"/>
          </a:xfrm>
          <a:prstGeom prst="rect">
            <a:avLst/>
          </a:prstGeom>
        </p:spPr>
        <p:txBody>
          <a:bodyPr wrap="square">
            <a:spAutoFit/>
          </a:bodyPr>
          <a:lstStyle/>
          <a:p>
            <a:pPr marL="377190" indent="-228600" defTabSz="1005840">
              <a:lnSpc>
                <a:spcPct val="100000"/>
              </a:lnSpc>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The highest rating is 100% effective</a:t>
            </a:r>
          </a:p>
          <a:p>
            <a:pPr marL="377190" indent="-228600" defTabSz="1005840">
              <a:lnSpc>
                <a:spcPct val="100000"/>
              </a:lnSpc>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The rating number means it will protect you that many times longer than without sunscreen</a:t>
            </a:r>
          </a:p>
          <a:p>
            <a:pPr marL="377190" indent="-228600" defTabSz="1005840">
              <a:lnSpc>
                <a:spcPct val="100000"/>
              </a:lnSpc>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SPF ratings are only good in the summer</a:t>
            </a:r>
          </a:p>
          <a:p>
            <a:pPr marL="377190" indent="-228600" defTabSz="1005840">
              <a:lnSpc>
                <a:spcPct val="100000"/>
              </a:lnSpc>
              <a:spcAft>
                <a:spcPts val="600"/>
              </a:spcAft>
              <a:buFontTx/>
              <a:buAutoNum type="alphaUcPeriod"/>
            </a:pPr>
            <a:r>
              <a:rPr lang="en-US" sz="1100" dirty="0">
                <a:solidFill>
                  <a:prstClr val="black"/>
                </a:solidFill>
                <a:latin typeface="Verdana" panose="020B0604030504040204" pitchFamily="34" charset="0"/>
                <a:ea typeface="Verdana" panose="020B0604030504040204" pitchFamily="34" charset="0"/>
              </a:rPr>
              <a:t>SPF doesn’t matter after 1 pm</a:t>
            </a:r>
          </a:p>
        </p:txBody>
      </p:sp>
    </p:spTree>
    <p:extLst>
      <p:ext uri="{BB962C8B-B14F-4D97-AF65-F5344CB8AC3E}">
        <p14:creationId xmlns:p14="http://schemas.microsoft.com/office/powerpoint/2010/main" val="164236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plore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1 </a:t>
            </a:r>
          </a:p>
        </p:txBody>
      </p:sp>
      <p:sp>
        <p:nvSpPr>
          <p:cNvPr id="14" name="TextBox 13">
            <a:extLst>
              <a:ext uri="{FF2B5EF4-FFF2-40B4-BE49-F238E27FC236}">
                <a16:creationId xmlns:a16="http://schemas.microsoft.com/office/drawing/2014/main" id="{1F709A85-F8A6-4F3D-B26B-958FD61F8C0D}"/>
              </a:ext>
            </a:extLst>
          </p:cNvPr>
          <p:cNvSpPr txBox="1"/>
          <p:nvPr userDrawn="1"/>
        </p:nvSpPr>
        <p:spPr>
          <a:xfrm>
            <a:off x="2615645" y="1760690"/>
            <a:ext cx="6380922" cy="1908215"/>
          </a:xfrm>
          <a:prstGeom prst="rect">
            <a:avLst/>
          </a:prstGeom>
          <a:noFill/>
        </p:spPr>
        <p:txBody>
          <a:bodyPr wrap="square" rtlCol="0">
            <a:spAutoFit/>
          </a:bodyPr>
          <a:lstStyle/>
          <a:p>
            <a:pPr marL="285750" indent="-285750" defTabSz="1005840">
              <a:spcAft>
                <a:spcPts val="600"/>
              </a:spcAft>
              <a:buFont typeface="Arial" panose="020B0604020202020204" pitchFamily="34" charset="0"/>
              <a:buChar char="•"/>
            </a:pPr>
            <a:r>
              <a:rPr lang="en-US" sz="1400" dirty="0">
                <a:solidFill>
                  <a:prstClr val="black"/>
                </a:solidFill>
                <a:latin typeface="Verdana" panose="020B0604030504040204" pitchFamily="34" charset="0"/>
                <a:ea typeface="Verdana" panose="020B0604030504040204" pitchFamily="34" charset="0"/>
              </a:rPr>
              <a:t>Obtain two ice cubes of similar size.</a:t>
            </a:r>
          </a:p>
          <a:p>
            <a:pPr marL="285750" indent="-285750" defTabSz="1005840">
              <a:spcAft>
                <a:spcPts val="600"/>
              </a:spcAft>
              <a:buFont typeface="Arial" panose="020B0604020202020204" pitchFamily="34" charset="0"/>
              <a:buChar char="•"/>
            </a:pPr>
            <a:r>
              <a:rPr lang="en-US" sz="1400" dirty="0">
                <a:solidFill>
                  <a:prstClr val="black"/>
                </a:solidFill>
                <a:latin typeface="Verdana" panose="020B0604030504040204" pitchFamily="34" charset="0"/>
                <a:ea typeface="Verdana" panose="020B0604030504040204" pitchFamily="34" charset="0"/>
              </a:rPr>
              <a:t>Place one ice cube on your metal object, and the other on the plastic object. </a:t>
            </a:r>
          </a:p>
          <a:p>
            <a:pPr marL="285750" indent="-285750" defTabSz="1005840">
              <a:spcAft>
                <a:spcPts val="600"/>
              </a:spcAft>
              <a:buFont typeface="Arial" panose="020B0604020202020204" pitchFamily="34" charset="0"/>
              <a:buChar char="•"/>
            </a:pPr>
            <a:r>
              <a:rPr lang="en-US" sz="1400" dirty="0">
                <a:solidFill>
                  <a:prstClr val="black"/>
                </a:solidFill>
                <a:latin typeface="Verdana" panose="020B0604030504040204" pitchFamily="34" charset="0"/>
                <a:ea typeface="Verdana" panose="020B0604030504040204" pitchFamily="34" charset="0"/>
              </a:rPr>
              <a:t>Use a timer to record how fast it takes for each ice cube to melt.</a:t>
            </a:r>
          </a:p>
          <a:p>
            <a:pPr marL="285750" indent="-285750" defTabSz="1005840">
              <a:spcAft>
                <a:spcPts val="600"/>
              </a:spcAft>
              <a:buFont typeface="Arial" panose="020B0604020202020204" pitchFamily="34" charset="0"/>
              <a:buChar char="•"/>
            </a:pPr>
            <a:endParaRPr lang="en-US" sz="1400" dirty="0">
              <a:solidFill>
                <a:prstClr val="black"/>
              </a:solidFill>
              <a:latin typeface="Verdana" panose="020B0604030504040204" pitchFamily="34" charset="0"/>
              <a:ea typeface="Verdana" panose="020B0604030504040204" pitchFamily="34" charset="0"/>
            </a:endParaRPr>
          </a:p>
          <a:p>
            <a:pPr marL="342900" indent="-342900" defTabSz="1005840">
              <a:spcAft>
                <a:spcPts val="600"/>
              </a:spcAft>
              <a:buFont typeface="+mj-lt"/>
              <a:buAutoNum type="arabicPeriod"/>
            </a:pPr>
            <a:r>
              <a:rPr lang="en-US" sz="1400" dirty="0">
                <a:solidFill>
                  <a:prstClr val="black"/>
                </a:solidFill>
                <a:latin typeface="Verdana" panose="020B0604030504040204" pitchFamily="34" charset="0"/>
                <a:ea typeface="Verdana" panose="020B0604030504040204" pitchFamily="34" charset="0"/>
              </a:rPr>
              <a:t>Which ice cube melted faster? Explain why you think you got the results you did.</a:t>
            </a:r>
          </a:p>
        </p:txBody>
      </p:sp>
      <p:sp>
        <p:nvSpPr>
          <p:cNvPr id="15" name="TextBox 14">
            <a:extLst>
              <a:ext uri="{FF2B5EF4-FFF2-40B4-BE49-F238E27FC236}">
                <a16:creationId xmlns:a16="http://schemas.microsoft.com/office/drawing/2014/main" id="{D98287B4-35B7-48C4-8AEF-99277FE492F0}"/>
              </a:ext>
            </a:extLst>
          </p:cNvPr>
          <p:cNvSpPr txBox="1"/>
          <p:nvPr userDrawn="1"/>
        </p:nvSpPr>
        <p:spPr>
          <a:xfrm>
            <a:off x="2615645" y="3754721"/>
            <a:ext cx="5373498" cy="1169551"/>
          </a:xfrm>
          <a:prstGeom prst="rect">
            <a:avLst/>
          </a:prstGeom>
          <a:noFill/>
        </p:spPr>
        <p:txBody>
          <a:bodyPr wrap="square" rtlCol="0">
            <a:spAutoFit/>
          </a:bodyPr>
          <a:lstStyle/>
          <a:p>
            <a:pPr defTabSz="1005840"/>
            <a:r>
              <a:rPr lang="en-US" sz="1400" dirty="0">
                <a:solidFill>
                  <a:prstClr val="black"/>
                </a:solidFill>
                <a:latin typeface="Verdana" panose="020B0604030504040204" pitchFamily="34" charset="0"/>
                <a:ea typeface="Verdana" panose="020B0604030504040204" pitchFamily="34" charset="0"/>
              </a:rPr>
              <a:t>When two objects are in direct contact with each other (touching), heat is able to transfer.  This is called </a:t>
            </a:r>
            <a:r>
              <a:rPr lang="en-US" sz="1400" b="1" dirty="0">
                <a:solidFill>
                  <a:prstClr val="black"/>
                </a:solidFill>
                <a:latin typeface="Verdana" panose="020B0604030504040204" pitchFamily="34" charset="0"/>
                <a:ea typeface="Verdana" panose="020B0604030504040204" pitchFamily="34" charset="0"/>
              </a:rPr>
              <a:t>conduction</a:t>
            </a:r>
            <a:r>
              <a:rPr lang="en-US" sz="1400" dirty="0">
                <a:solidFill>
                  <a:prstClr val="black"/>
                </a:solidFill>
                <a:latin typeface="Verdana" panose="020B0604030504040204" pitchFamily="34" charset="0"/>
                <a:ea typeface="Verdana" panose="020B0604030504040204" pitchFamily="34" charset="0"/>
              </a:rPr>
              <a:t>. </a:t>
            </a:r>
          </a:p>
          <a:p>
            <a:pPr defTabSz="1005840"/>
            <a:endParaRPr lang="en-US" sz="1400" dirty="0">
              <a:solidFill>
                <a:prstClr val="black"/>
              </a:solidFill>
              <a:latin typeface="Verdana" panose="020B0604030504040204" pitchFamily="34" charset="0"/>
              <a:ea typeface="Verdana" panose="020B0604030504040204" pitchFamily="34" charset="0"/>
            </a:endParaRPr>
          </a:p>
          <a:p>
            <a:pPr marL="0" indent="-342900" defTabSz="1005840">
              <a:buFont typeface="+mj-lt"/>
              <a:buAutoNum type="arabicPeriod" startAt="2"/>
            </a:pPr>
            <a:r>
              <a:rPr lang="en-US" sz="1400" dirty="0">
                <a:solidFill>
                  <a:prstClr val="black"/>
                </a:solidFill>
                <a:latin typeface="Verdana" panose="020B0604030504040204" pitchFamily="34" charset="0"/>
                <a:ea typeface="Verdana" panose="020B0604030504040204" pitchFamily="34" charset="0"/>
              </a:rPr>
              <a:t>What are two other examples of conduction?</a:t>
            </a:r>
          </a:p>
        </p:txBody>
      </p:sp>
      <p:sp>
        <p:nvSpPr>
          <p:cNvPr id="20" name="Rectangle 19">
            <a:extLst>
              <a:ext uri="{FF2B5EF4-FFF2-40B4-BE49-F238E27FC236}">
                <a16:creationId xmlns:a16="http://schemas.microsoft.com/office/drawing/2014/main" id="{A976A5E4-DD94-E242-9160-1453DE8D3053}"/>
              </a:ext>
            </a:extLst>
          </p:cNvPr>
          <p:cNvSpPr/>
          <p:nvPr userDrawn="1"/>
        </p:nvSpPr>
        <p:spPr>
          <a:xfrm>
            <a:off x="248478" y="2921000"/>
            <a:ext cx="2017644" cy="1994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1" name="TextBox 20">
            <a:extLst>
              <a:ext uri="{FF2B5EF4-FFF2-40B4-BE49-F238E27FC236}">
                <a16:creationId xmlns:a16="http://schemas.microsoft.com/office/drawing/2014/main" id="{C8A283E8-E510-9249-B180-787AF3C0683E}"/>
              </a:ext>
            </a:extLst>
          </p:cNvPr>
          <p:cNvSpPr txBox="1"/>
          <p:nvPr userDrawn="1"/>
        </p:nvSpPr>
        <p:spPr>
          <a:xfrm>
            <a:off x="0" y="2585557"/>
            <a:ext cx="1484702" cy="2185214"/>
          </a:xfrm>
          <a:prstGeom prst="rect">
            <a:avLst/>
          </a:prstGeom>
          <a:noFill/>
        </p:spPr>
        <p:txBody>
          <a:bodyPr wrap="none" rtlCol="0">
            <a:spAutoFit/>
          </a:bodyPr>
          <a:lstStyle/>
          <a:p>
            <a:pPr>
              <a:spcAft>
                <a:spcPts val="600"/>
              </a:spcAft>
            </a:pPr>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pPr>
              <a:spcAft>
                <a:spcPts val="600"/>
              </a:spcAft>
            </a:pPr>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Georgia" panose="02040502050405020303" pitchFamily="18" charset="0"/>
            </a:endParaRPr>
          </a:p>
          <a:p>
            <a:endParaRPr lang="en-US" sz="1200" dirty="0">
              <a:latin typeface="Georgia" panose="02040502050405020303" pitchFamily="18" charset="0"/>
            </a:endParaRPr>
          </a:p>
        </p:txBody>
      </p:sp>
      <p:pic>
        <p:nvPicPr>
          <p:cNvPr id="4" name="Picture 3" descr="A picture containing tableware, indoor, sitting, table&#10;&#10;Description automatically generated">
            <a:extLst>
              <a:ext uri="{FF2B5EF4-FFF2-40B4-BE49-F238E27FC236}">
                <a16:creationId xmlns:a16="http://schemas.microsoft.com/office/drawing/2014/main" id="{37521E11-3F64-6245-A576-20482FBFCFE0}"/>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3755"/>
                    </a14:imgEffect>
                    <a14:imgEffect>
                      <a14:saturation sat="0"/>
                    </a14:imgEffect>
                  </a14:imgLayer>
                </a14:imgProps>
              </a:ext>
              <a:ext uri="{28A0092B-C50C-407E-A947-70E740481C1C}">
                <a14:useLocalDpi xmlns:a14="http://schemas.microsoft.com/office/drawing/2010/main" val="0"/>
              </a:ext>
            </a:extLst>
          </a:blip>
          <a:stretch>
            <a:fillRect/>
          </a:stretch>
        </p:blipFill>
        <p:spPr>
          <a:xfrm>
            <a:off x="6332440" y="614608"/>
            <a:ext cx="1656703" cy="949843"/>
          </a:xfrm>
          <a:prstGeom prst="rect">
            <a:avLst/>
          </a:prstGeom>
        </p:spPr>
      </p:pic>
      <p:pic>
        <p:nvPicPr>
          <p:cNvPr id="22" name="Picture 21" descr="A picture containing tableware, indoor, sitting, table&#10;&#10;Description automatically generated">
            <a:extLst>
              <a:ext uri="{FF2B5EF4-FFF2-40B4-BE49-F238E27FC236}">
                <a16:creationId xmlns:a16="http://schemas.microsoft.com/office/drawing/2014/main" id="{9DDF4234-A680-E84C-8C93-61D194B25F1D}"/>
              </a:ext>
            </a:extLst>
          </p:cNvPr>
          <p:cNvPicPr>
            <a:picLocks noChangeAspect="1"/>
          </p:cNvPicPr>
          <p:nvPr userDrawn="1"/>
        </p:nvPicPr>
        <p:blipFill>
          <a:blip r:embed="rId4">
            <a:duotone>
              <a:prstClr val="black"/>
              <a:schemeClr val="tx2">
                <a:tint val="45000"/>
                <a:satMod val="400000"/>
              </a:schemeClr>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606209" y="614607"/>
            <a:ext cx="1656703" cy="949843"/>
          </a:xfrm>
          <a:prstGeom prst="rect">
            <a:avLst/>
          </a:prstGeom>
        </p:spPr>
      </p:pic>
      <p:pic>
        <p:nvPicPr>
          <p:cNvPr id="24" name="Picture 23" descr="A picture containing food&#10;&#10;Description automatically generated">
            <a:extLst>
              <a:ext uri="{FF2B5EF4-FFF2-40B4-BE49-F238E27FC236}">
                <a16:creationId xmlns:a16="http://schemas.microsoft.com/office/drawing/2014/main" id="{8EFCF91D-F6F2-4240-848B-6F942615619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572000" y="810848"/>
            <a:ext cx="685423" cy="685423"/>
          </a:xfrm>
          <a:prstGeom prst="rect">
            <a:avLst/>
          </a:prstGeom>
        </p:spPr>
      </p:pic>
      <p:pic>
        <p:nvPicPr>
          <p:cNvPr id="25" name="Picture 24" descr="A picture containing food&#10;&#10;Description automatically generated">
            <a:extLst>
              <a:ext uri="{FF2B5EF4-FFF2-40B4-BE49-F238E27FC236}">
                <a16:creationId xmlns:a16="http://schemas.microsoft.com/office/drawing/2014/main" id="{251C8A90-CB35-A54A-97DB-5B4A8F08A1D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03720" y="879027"/>
            <a:ext cx="685423" cy="685423"/>
          </a:xfrm>
          <a:prstGeom prst="rect">
            <a:avLst/>
          </a:prstGeom>
        </p:spPr>
      </p:pic>
      <p:sp>
        <p:nvSpPr>
          <p:cNvPr id="26" name="TextBox 25">
            <a:extLst>
              <a:ext uri="{FF2B5EF4-FFF2-40B4-BE49-F238E27FC236}">
                <a16:creationId xmlns:a16="http://schemas.microsoft.com/office/drawing/2014/main" id="{717E7100-40DA-3D4D-A164-FB3AA5FC68BA}"/>
              </a:ext>
            </a:extLst>
          </p:cNvPr>
          <p:cNvSpPr txBox="1"/>
          <p:nvPr userDrawn="1"/>
        </p:nvSpPr>
        <p:spPr>
          <a:xfrm>
            <a:off x="3399572" y="1187369"/>
            <a:ext cx="1373577" cy="307777"/>
          </a:xfrm>
          <a:prstGeom prst="rect">
            <a:avLst/>
          </a:prstGeom>
          <a:noFill/>
        </p:spPr>
        <p:txBody>
          <a:bodyPr wrap="square" rtlCol="0">
            <a:spAutoFit/>
          </a:bodyPr>
          <a:lstStyle/>
          <a:p>
            <a:r>
              <a:rPr lang="en-US" sz="1400" dirty="0"/>
              <a:t>Metal Spoon</a:t>
            </a:r>
          </a:p>
        </p:txBody>
      </p:sp>
      <p:sp>
        <p:nvSpPr>
          <p:cNvPr id="27" name="TextBox 26">
            <a:extLst>
              <a:ext uri="{FF2B5EF4-FFF2-40B4-BE49-F238E27FC236}">
                <a16:creationId xmlns:a16="http://schemas.microsoft.com/office/drawing/2014/main" id="{C352C4A3-E191-6342-A3F9-34A61BCE5126}"/>
              </a:ext>
            </a:extLst>
          </p:cNvPr>
          <p:cNvSpPr txBox="1"/>
          <p:nvPr userDrawn="1"/>
        </p:nvSpPr>
        <p:spPr>
          <a:xfrm>
            <a:off x="6131292" y="1187369"/>
            <a:ext cx="1373577" cy="307777"/>
          </a:xfrm>
          <a:prstGeom prst="rect">
            <a:avLst/>
          </a:prstGeom>
          <a:noFill/>
        </p:spPr>
        <p:txBody>
          <a:bodyPr wrap="square" rtlCol="0">
            <a:spAutoFit/>
          </a:bodyPr>
          <a:lstStyle/>
          <a:p>
            <a:r>
              <a:rPr lang="en-US" sz="1400" dirty="0"/>
              <a:t>Plastic Spoon</a:t>
            </a:r>
          </a:p>
        </p:txBody>
      </p:sp>
      <p:sp>
        <p:nvSpPr>
          <p:cNvPr id="3" name="TextBox 2">
            <a:extLst>
              <a:ext uri="{FF2B5EF4-FFF2-40B4-BE49-F238E27FC236}">
                <a16:creationId xmlns:a16="http://schemas.microsoft.com/office/drawing/2014/main" id="{A521F67B-673F-4353-9165-E1E8F01F9674}"/>
              </a:ext>
            </a:extLst>
          </p:cNvPr>
          <p:cNvSpPr txBox="1"/>
          <p:nvPr userDrawn="1"/>
        </p:nvSpPr>
        <p:spPr>
          <a:xfrm>
            <a:off x="68889" y="155206"/>
            <a:ext cx="2331719" cy="2600712"/>
          </a:xfrm>
          <a:prstGeom prst="rect">
            <a:avLst/>
          </a:prstGeom>
          <a:noFill/>
        </p:spPr>
        <p:txBody>
          <a:bodyPr wrap="square" rtlCol="0">
            <a:spAutoFit/>
          </a:bodyPr>
          <a:lstStyle/>
          <a:p>
            <a:pPr>
              <a:spcAft>
                <a:spcPts val="600"/>
              </a:spcAft>
            </a:pPr>
            <a:r>
              <a:rPr lang="en-US" sz="1400" dirty="0"/>
              <a:t>For this activity you will need the following supplies:</a:t>
            </a:r>
          </a:p>
          <a:p>
            <a:pPr marL="285750" indent="-285750">
              <a:spcAft>
                <a:spcPts val="0"/>
              </a:spcAft>
              <a:buFont typeface="Wingdings" pitchFamily="2" charset="2"/>
              <a:buChar char="Ø"/>
            </a:pPr>
            <a:r>
              <a:rPr lang="en-US" sz="1300" dirty="0"/>
              <a:t>2 Ice cubes</a:t>
            </a:r>
          </a:p>
          <a:p>
            <a:pPr marL="285750" indent="-285750">
              <a:spcAft>
                <a:spcPts val="0"/>
              </a:spcAft>
              <a:buFont typeface="Wingdings" pitchFamily="2" charset="2"/>
              <a:buChar char="Ø"/>
            </a:pPr>
            <a:r>
              <a:rPr lang="en-US" sz="1300" dirty="0"/>
              <a:t>Something Metal </a:t>
            </a:r>
          </a:p>
          <a:p>
            <a:pPr marL="457200" lvl="1" indent="-228600">
              <a:spcAft>
                <a:spcPts val="0"/>
              </a:spcAft>
              <a:buFont typeface="Arial" panose="020B0604020202020204" pitchFamily="34" charset="0"/>
              <a:buChar char="•"/>
            </a:pPr>
            <a:r>
              <a:rPr lang="en-US" sz="1300" dirty="0"/>
              <a:t>A spoon or aluminum pan will work well</a:t>
            </a:r>
          </a:p>
          <a:p>
            <a:pPr marL="285750" indent="-285750">
              <a:spcAft>
                <a:spcPts val="0"/>
              </a:spcAft>
              <a:buFont typeface="Wingdings" pitchFamily="2" charset="2"/>
              <a:buChar char="Ø"/>
            </a:pPr>
            <a:r>
              <a:rPr lang="en-US" sz="1300" dirty="0"/>
              <a:t>Something plastic</a:t>
            </a:r>
          </a:p>
          <a:p>
            <a:pPr marL="457200" lvl="1" indent="-228600">
              <a:spcAft>
                <a:spcPts val="0"/>
              </a:spcAft>
              <a:buFont typeface="Arial" panose="020B0604020202020204" pitchFamily="34" charset="0"/>
              <a:buChar char="•"/>
            </a:pPr>
            <a:r>
              <a:rPr lang="en-US" sz="1300" dirty="0"/>
              <a:t>A spoon or plastic container will work </a:t>
            </a:r>
          </a:p>
          <a:p>
            <a:pPr marL="285750" lvl="0" indent="-285750">
              <a:spcAft>
                <a:spcPts val="0"/>
              </a:spcAft>
              <a:buFont typeface="Wingdings" pitchFamily="2" charset="2"/>
              <a:buChar char="Ø"/>
            </a:pPr>
            <a:r>
              <a:rPr lang="en-US" sz="1300" dirty="0"/>
              <a:t>Something to keep time</a:t>
            </a:r>
          </a:p>
          <a:p>
            <a:pPr marL="457200" lvl="1" indent="-228600">
              <a:spcAft>
                <a:spcPts val="0"/>
              </a:spcAft>
              <a:buFont typeface="Arial" panose="020B0604020202020204" pitchFamily="34" charset="0"/>
              <a:buChar char="•"/>
            </a:pPr>
            <a:r>
              <a:rPr lang="en-US" sz="1300" dirty="0"/>
              <a:t>A stopwatch or kitchen timer will work</a:t>
            </a:r>
          </a:p>
        </p:txBody>
      </p:sp>
    </p:spTree>
    <p:extLst>
      <p:ext uri="{BB962C8B-B14F-4D97-AF65-F5344CB8AC3E}">
        <p14:creationId xmlns:p14="http://schemas.microsoft.com/office/powerpoint/2010/main" val="1691766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xplore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2 </a:t>
            </a:r>
          </a:p>
        </p:txBody>
      </p:sp>
      <p:sp>
        <p:nvSpPr>
          <p:cNvPr id="5" name="TextBox 4">
            <a:extLst>
              <a:ext uri="{FF2B5EF4-FFF2-40B4-BE49-F238E27FC236}">
                <a16:creationId xmlns:a16="http://schemas.microsoft.com/office/drawing/2014/main" id="{7DFFA593-D642-4963-9692-4EDB3A4A505B}"/>
              </a:ext>
            </a:extLst>
          </p:cNvPr>
          <p:cNvSpPr txBox="1"/>
          <p:nvPr userDrawn="1"/>
        </p:nvSpPr>
        <p:spPr>
          <a:xfrm>
            <a:off x="2791215" y="1141173"/>
            <a:ext cx="2916791" cy="1277273"/>
          </a:xfrm>
          <a:prstGeom prst="rect">
            <a:avLst/>
          </a:prstGeom>
          <a:noFill/>
        </p:spPr>
        <p:txBody>
          <a:bodyPr wrap="square" rtlCol="0">
            <a:spAutoFit/>
          </a:bodyPr>
          <a:lstStyle/>
          <a:p>
            <a:pPr defTabSz="1005840"/>
            <a:endParaRPr lang="en-US" sz="1200" dirty="0">
              <a:solidFill>
                <a:prstClr val="black"/>
              </a:solidFill>
              <a:latin typeface="Verdana" panose="020B0604030504040204" pitchFamily="34" charset="0"/>
              <a:ea typeface="Verdana" panose="020B0604030504040204" pitchFamily="34" charset="0"/>
            </a:endParaRPr>
          </a:p>
          <a:p>
            <a:pPr marL="228600" marR="0" lvl="0" indent="-228600" algn="l" defTabSz="1005840" rtl="0" eaLnBrk="1" fontAlgn="auto" latinLnBrk="0" hangingPunct="1">
              <a:lnSpc>
                <a:spcPct val="100000"/>
              </a:lnSpc>
              <a:spcBef>
                <a:spcPts val="0"/>
              </a:spcBef>
              <a:spcAft>
                <a:spcPts val="600"/>
              </a:spcAft>
              <a:buClrTx/>
              <a:buSzTx/>
              <a:buFont typeface="+mj-lt"/>
              <a:buAutoNum type="arabicPeriod" startAt="3"/>
              <a:tabLst/>
              <a:defRPr/>
            </a:pPr>
            <a:r>
              <a:rPr lang="en-US" sz="1200" dirty="0">
                <a:solidFill>
                  <a:prstClr val="black"/>
                </a:solidFill>
                <a:latin typeface="Verdana" panose="020B0604030504040204" pitchFamily="34" charset="0"/>
                <a:ea typeface="Verdana" panose="020B0604030504040204" pitchFamily="34" charset="0"/>
              </a:rPr>
              <a:t>Look at the image to the right and make some observations about how heat is flowing in the image.</a:t>
            </a:r>
          </a:p>
          <a:p>
            <a:pPr defTabSz="1005840"/>
            <a:r>
              <a:rPr lang="en-US" sz="1200" dirty="0">
                <a:solidFill>
                  <a:prstClr val="black"/>
                </a:solidFill>
                <a:latin typeface="Verdana" panose="020B0604030504040204" pitchFamily="34" charset="0"/>
                <a:ea typeface="Verdana" panose="020B0604030504040204" pitchFamily="34" charset="0"/>
              </a:rPr>
              <a:t> </a:t>
            </a:r>
          </a:p>
        </p:txBody>
      </p:sp>
      <p:sp>
        <p:nvSpPr>
          <p:cNvPr id="6" name="TextBox 5">
            <a:extLst>
              <a:ext uri="{FF2B5EF4-FFF2-40B4-BE49-F238E27FC236}">
                <a16:creationId xmlns:a16="http://schemas.microsoft.com/office/drawing/2014/main" id="{F0EACC7E-8C10-4510-990D-9CFDD5BD5490}"/>
              </a:ext>
            </a:extLst>
          </p:cNvPr>
          <p:cNvSpPr txBox="1"/>
          <p:nvPr userDrawn="1"/>
        </p:nvSpPr>
        <p:spPr>
          <a:xfrm>
            <a:off x="2654276" y="541410"/>
            <a:ext cx="5795457" cy="646331"/>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When heat is transferred through electromagnetic or radio waves it’s called </a:t>
            </a:r>
            <a:r>
              <a:rPr lang="en-US" sz="1200" b="1" dirty="0">
                <a:solidFill>
                  <a:prstClr val="black"/>
                </a:solidFill>
                <a:latin typeface="Verdana" panose="020B0604030504040204" pitchFamily="34" charset="0"/>
                <a:ea typeface="Verdana" panose="020B0604030504040204" pitchFamily="34" charset="0"/>
              </a:rPr>
              <a:t>radiation</a:t>
            </a:r>
            <a:r>
              <a:rPr lang="en-US" sz="1200" dirty="0">
                <a:solidFill>
                  <a:prstClr val="black"/>
                </a:solidFill>
                <a:latin typeface="Verdana" panose="020B0604030504040204" pitchFamily="34" charset="0"/>
                <a:ea typeface="Verdana" panose="020B0604030504040204" pitchFamily="34" charset="0"/>
              </a:rPr>
              <a:t>. When heat is transferred this way objects are not touching each other.</a:t>
            </a:r>
          </a:p>
        </p:txBody>
      </p:sp>
      <p:sp>
        <p:nvSpPr>
          <p:cNvPr id="7" name="TextBox 6">
            <a:extLst>
              <a:ext uri="{FF2B5EF4-FFF2-40B4-BE49-F238E27FC236}">
                <a16:creationId xmlns:a16="http://schemas.microsoft.com/office/drawing/2014/main" id="{902E8553-BF2A-419D-8F01-D14786345774}"/>
              </a:ext>
            </a:extLst>
          </p:cNvPr>
          <p:cNvSpPr txBox="1"/>
          <p:nvPr userDrawn="1"/>
        </p:nvSpPr>
        <p:spPr>
          <a:xfrm>
            <a:off x="0" y="-16151"/>
            <a:ext cx="1484702" cy="4247317"/>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5.</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6.</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8" name="Rectangle 7">
            <a:extLst>
              <a:ext uri="{FF2B5EF4-FFF2-40B4-BE49-F238E27FC236}">
                <a16:creationId xmlns:a16="http://schemas.microsoft.com/office/drawing/2014/main" id="{D9FC7689-9B37-4734-80D7-DB1915C091E7}"/>
              </a:ext>
            </a:extLst>
          </p:cNvPr>
          <p:cNvSpPr/>
          <p:nvPr userDrawn="1"/>
        </p:nvSpPr>
        <p:spPr>
          <a:xfrm>
            <a:off x="248478" y="417394"/>
            <a:ext cx="2017644" cy="3767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Box 11">
            <a:extLst>
              <a:ext uri="{FF2B5EF4-FFF2-40B4-BE49-F238E27FC236}">
                <a16:creationId xmlns:a16="http://schemas.microsoft.com/office/drawing/2014/main" id="{79C052F6-371A-D540-8A45-EB5953856956}"/>
              </a:ext>
            </a:extLst>
          </p:cNvPr>
          <p:cNvSpPr txBox="1"/>
          <p:nvPr userDrawn="1"/>
        </p:nvSpPr>
        <p:spPr>
          <a:xfrm>
            <a:off x="2729567" y="2765413"/>
            <a:ext cx="5720166" cy="646331"/>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Verdana" panose="020B0604030504040204" pitchFamily="34" charset="0"/>
                <a:ea typeface="Verdana" panose="020B0604030504040204" pitchFamily="34" charset="0"/>
              </a:rPr>
              <a:t>When heat flows through a liquid or a gas it is called </a:t>
            </a:r>
            <a:r>
              <a:rPr lang="en-US" sz="1200" b="1" dirty="0">
                <a:solidFill>
                  <a:prstClr val="black"/>
                </a:solidFill>
                <a:latin typeface="Verdana" panose="020B0604030504040204" pitchFamily="34" charset="0"/>
                <a:ea typeface="Verdana" panose="020B0604030504040204" pitchFamily="34" charset="0"/>
              </a:rPr>
              <a:t>convection</a:t>
            </a:r>
            <a:r>
              <a:rPr lang="en-US" sz="1200" dirty="0">
                <a:solidFill>
                  <a:prstClr val="black"/>
                </a:solidFill>
                <a:latin typeface="Verdana" panose="020B0604030504040204" pitchFamily="34" charset="0"/>
                <a:ea typeface="Verdana" panose="020B0604030504040204" pitchFamily="34" charset="0"/>
              </a:rPr>
              <a:t>. </a:t>
            </a:r>
          </a:p>
          <a:p>
            <a:pPr defTabSz="1005840"/>
            <a:r>
              <a:rPr lang="en-US" sz="1200" dirty="0">
                <a:solidFill>
                  <a:prstClr val="black"/>
                </a:solidFill>
                <a:latin typeface="Verdana" panose="020B0604030504040204" pitchFamily="34" charset="0"/>
                <a:ea typeface="Verdana" panose="020B0604030504040204" pitchFamily="34" charset="0"/>
              </a:rPr>
              <a:t>Earth’s mantle, Earth’s oceans, and Earth’s atmosphere contain </a:t>
            </a:r>
            <a:r>
              <a:rPr lang="en-US" sz="1200" b="1" dirty="0">
                <a:solidFill>
                  <a:prstClr val="black"/>
                </a:solidFill>
                <a:latin typeface="Verdana" panose="020B0604030504040204" pitchFamily="34" charset="0"/>
                <a:ea typeface="Verdana" panose="020B0604030504040204" pitchFamily="34" charset="0"/>
              </a:rPr>
              <a:t>convection currents</a:t>
            </a:r>
            <a:r>
              <a:rPr lang="en-US" sz="1200" dirty="0">
                <a:solidFill>
                  <a:prstClr val="black"/>
                </a:solidFill>
                <a:latin typeface="Verdana" panose="020B0604030504040204" pitchFamily="34" charset="0"/>
                <a:ea typeface="Verdana" panose="020B0604030504040204" pitchFamily="34" charset="0"/>
              </a:rPr>
              <a:t>.</a:t>
            </a:r>
          </a:p>
        </p:txBody>
      </p:sp>
      <p:sp>
        <p:nvSpPr>
          <p:cNvPr id="2" name="Rectangle 1">
            <a:extLst>
              <a:ext uri="{FF2B5EF4-FFF2-40B4-BE49-F238E27FC236}">
                <a16:creationId xmlns:a16="http://schemas.microsoft.com/office/drawing/2014/main" id="{612EE90F-F68F-B845-ADC8-F84D1EA5189E}"/>
              </a:ext>
            </a:extLst>
          </p:cNvPr>
          <p:cNvSpPr/>
          <p:nvPr userDrawn="1"/>
        </p:nvSpPr>
        <p:spPr>
          <a:xfrm>
            <a:off x="2802724" y="2335725"/>
            <a:ext cx="5573852" cy="276999"/>
          </a:xfrm>
          <a:prstGeom prst="rect">
            <a:avLst/>
          </a:prstGeom>
        </p:spPr>
        <p:txBody>
          <a:bodyPr wrap="square">
            <a:spAutoFit/>
          </a:bodyPr>
          <a:lstStyle/>
          <a:p>
            <a:pPr marL="228600" indent="-228600" defTabSz="1005840">
              <a:spcAft>
                <a:spcPts val="600"/>
              </a:spcAft>
              <a:buFont typeface="+mj-lt"/>
              <a:buAutoNum type="arabicPeriod" startAt="4"/>
            </a:pPr>
            <a:r>
              <a:rPr lang="en-US" sz="1200" dirty="0">
                <a:solidFill>
                  <a:prstClr val="black"/>
                </a:solidFill>
                <a:latin typeface="Verdana" panose="020B0604030504040204" pitchFamily="34" charset="0"/>
                <a:ea typeface="Verdana" panose="020B0604030504040204" pitchFamily="34" charset="0"/>
              </a:rPr>
              <a:t>Come up with two other examples of radiation.</a:t>
            </a:r>
          </a:p>
        </p:txBody>
      </p:sp>
      <p:pic>
        <p:nvPicPr>
          <p:cNvPr id="15" name="Picture 14" descr="A picture containing person, fire, bicycle, holding&#10;&#10;Description automatically generated">
            <a:extLst>
              <a:ext uri="{FF2B5EF4-FFF2-40B4-BE49-F238E27FC236}">
                <a16:creationId xmlns:a16="http://schemas.microsoft.com/office/drawing/2014/main" id="{096AA0D1-339D-E147-8954-A816DC1988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945" y="1026718"/>
            <a:ext cx="2017644" cy="1212869"/>
          </a:xfrm>
          <a:prstGeom prst="rect">
            <a:avLst/>
          </a:prstGeom>
        </p:spPr>
      </p:pic>
      <p:sp>
        <p:nvSpPr>
          <p:cNvPr id="16" name="Rectangle 15">
            <a:extLst>
              <a:ext uri="{FF2B5EF4-FFF2-40B4-BE49-F238E27FC236}">
                <a16:creationId xmlns:a16="http://schemas.microsoft.com/office/drawing/2014/main" id="{9BD57CD6-F346-7E4D-ABF1-2ED16820579A}"/>
              </a:ext>
            </a:extLst>
          </p:cNvPr>
          <p:cNvSpPr/>
          <p:nvPr userDrawn="1"/>
        </p:nvSpPr>
        <p:spPr>
          <a:xfrm>
            <a:off x="134155" y="4278924"/>
            <a:ext cx="2130655" cy="646331"/>
          </a:xfrm>
          <a:prstGeom prst="rect">
            <a:avLst/>
          </a:prstGeom>
        </p:spPr>
        <p:txBody>
          <a:bodyPr wrap="square">
            <a:spAutoFit/>
          </a:bodyPr>
          <a:lstStyle/>
          <a:p>
            <a:pPr algn="ctr" defTabSz="1005840"/>
            <a:r>
              <a:rPr lang="en-US" sz="1200" dirty="0">
                <a:solidFill>
                  <a:prstClr val="black"/>
                </a:solidFill>
                <a:latin typeface="Verdana" panose="020B0604030504040204" pitchFamily="34" charset="0"/>
                <a:ea typeface="Verdana" panose="020B0604030504040204" pitchFamily="34" charset="0"/>
              </a:rPr>
              <a:t>Heat always transfers from hotter objects to cooler objects.</a:t>
            </a:r>
          </a:p>
        </p:txBody>
      </p:sp>
      <p:sp>
        <p:nvSpPr>
          <p:cNvPr id="18" name="TextBox 17">
            <a:extLst>
              <a:ext uri="{FF2B5EF4-FFF2-40B4-BE49-F238E27FC236}">
                <a16:creationId xmlns:a16="http://schemas.microsoft.com/office/drawing/2014/main" id="{E5A8F3BF-7268-2249-AF71-775C0BBE8566}"/>
              </a:ext>
            </a:extLst>
          </p:cNvPr>
          <p:cNvSpPr txBox="1"/>
          <p:nvPr userDrawn="1"/>
        </p:nvSpPr>
        <p:spPr>
          <a:xfrm>
            <a:off x="2791215" y="3324817"/>
            <a:ext cx="2916791" cy="1277273"/>
          </a:xfrm>
          <a:prstGeom prst="rect">
            <a:avLst/>
          </a:prstGeom>
          <a:noFill/>
        </p:spPr>
        <p:txBody>
          <a:bodyPr wrap="square" rtlCol="0">
            <a:spAutoFit/>
          </a:bodyPr>
          <a:lstStyle/>
          <a:p>
            <a:pPr defTabSz="1005840"/>
            <a:endParaRPr lang="en-US" sz="1200" dirty="0">
              <a:solidFill>
                <a:prstClr val="black"/>
              </a:solidFill>
              <a:latin typeface="Verdana" panose="020B0604030504040204" pitchFamily="34" charset="0"/>
              <a:ea typeface="Verdana" panose="020B0604030504040204" pitchFamily="34" charset="0"/>
            </a:endParaRPr>
          </a:p>
          <a:p>
            <a:pPr marL="228600" marR="0" lvl="0" indent="-228600" algn="l" defTabSz="1005840" rtl="0" eaLnBrk="1" fontAlgn="auto" latinLnBrk="0" hangingPunct="1">
              <a:lnSpc>
                <a:spcPct val="100000"/>
              </a:lnSpc>
              <a:spcBef>
                <a:spcPts val="0"/>
              </a:spcBef>
              <a:spcAft>
                <a:spcPts val="600"/>
              </a:spcAft>
              <a:buClrTx/>
              <a:buSzTx/>
              <a:buFont typeface="+mj-lt"/>
              <a:buAutoNum type="arabicPeriod" startAt="5"/>
              <a:tabLst/>
              <a:defRPr/>
            </a:pPr>
            <a:r>
              <a:rPr lang="en-US" sz="1200" dirty="0">
                <a:solidFill>
                  <a:prstClr val="black"/>
                </a:solidFill>
                <a:latin typeface="Verdana" panose="020B0604030504040204" pitchFamily="34" charset="0"/>
                <a:ea typeface="Verdana" panose="020B0604030504040204" pitchFamily="34" charset="0"/>
              </a:rPr>
              <a:t>Look at the image to the right and make some observations about how heat is flowing in the image.</a:t>
            </a:r>
          </a:p>
          <a:p>
            <a:pPr defTabSz="1005840"/>
            <a:r>
              <a:rPr lang="en-US" sz="1200" dirty="0">
                <a:solidFill>
                  <a:prstClr val="black"/>
                </a:solidFill>
                <a:latin typeface="Verdana" panose="020B0604030504040204" pitchFamily="34" charset="0"/>
                <a:ea typeface="Verdana" panose="020B0604030504040204" pitchFamily="34" charset="0"/>
              </a:rPr>
              <a:t> </a:t>
            </a:r>
          </a:p>
        </p:txBody>
      </p:sp>
      <p:sp>
        <p:nvSpPr>
          <p:cNvPr id="19" name="Rectangle 18">
            <a:extLst>
              <a:ext uri="{FF2B5EF4-FFF2-40B4-BE49-F238E27FC236}">
                <a16:creationId xmlns:a16="http://schemas.microsoft.com/office/drawing/2014/main" id="{207BCCEB-A48E-C24C-BDE4-5B6BC770E0A4}"/>
              </a:ext>
            </a:extLst>
          </p:cNvPr>
          <p:cNvSpPr/>
          <p:nvPr userDrawn="1"/>
        </p:nvSpPr>
        <p:spPr>
          <a:xfrm>
            <a:off x="2791215" y="4463590"/>
            <a:ext cx="3203185" cy="461665"/>
          </a:xfrm>
          <a:prstGeom prst="rect">
            <a:avLst/>
          </a:prstGeom>
        </p:spPr>
        <p:txBody>
          <a:bodyPr wrap="square">
            <a:spAutoFit/>
          </a:bodyPr>
          <a:lstStyle/>
          <a:p>
            <a:pPr marL="228600" indent="-228600" defTabSz="1005840">
              <a:spcAft>
                <a:spcPts val="600"/>
              </a:spcAft>
              <a:buFont typeface="+mj-lt"/>
              <a:buAutoNum type="arabicPeriod" startAt="6"/>
            </a:pPr>
            <a:r>
              <a:rPr lang="en-US" sz="1200" dirty="0">
                <a:solidFill>
                  <a:prstClr val="black"/>
                </a:solidFill>
                <a:latin typeface="Verdana" panose="020B0604030504040204" pitchFamily="34" charset="0"/>
                <a:ea typeface="Verdana" panose="020B0604030504040204" pitchFamily="34" charset="0"/>
              </a:rPr>
              <a:t>Come up with two other </a:t>
            </a:r>
            <a:r>
              <a:rPr lang="en-US" sz="1200">
                <a:solidFill>
                  <a:prstClr val="black"/>
                </a:solidFill>
                <a:latin typeface="Verdana" panose="020B0604030504040204" pitchFamily="34" charset="0"/>
                <a:ea typeface="Verdana" panose="020B0604030504040204" pitchFamily="34" charset="0"/>
              </a:rPr>
              <a:t>examples of convection</a:t>
            </a:r>
            <a:r>
              <a:rPr lang="en-US" sz="1200" dirty="0">
                <a:solidFill>
                  <a:prstClr val="black"/>
                </a:solidFill>
                <a:latin typeface="Verdana" panose="020B0604030504040204" pitchFamily="34" charset="0"/>
                <a:ea typeface="Verdana" panose="020B0604030504040204" pitchFamily="34" charset="0"/>
              </a:rPr>
              <a:t>.</a:t>
            </a:r>
          </a:p>
        </p:txBody>
      </p:sp>
      <p:pic>
        <p:nvPicPr>
          <p:cNvPr id="21" name="Picture 20" descr="A person standing in front of a sunset&#10;&#10;Description automatically generated">
            <a:extLst>
              <a:ext uri="{FF2B5EF4-FFF2-40B4-BE49-F238E27FC236}">
                <a16:creationId xmlns:a16="http://schemas.microsoft.com/office/drawing/2014/main" id="{EC68AA26-3EDB-C34A-9046-6341779746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1451" y="3324817"/>
            <a:ext cx="1353714" cy="1600438"/>
          </a:xfrm>
          <a:prstGeom prst="rect">
            <a:avLst/>
          </a:prstGeom>
        </p:spPr>
      </p:pic>
    </p:spTree>
    <p:extLst>
      <p:ext uri="{BB962C8B-B14F-4D97-AF65-F5344CB8AC3E}">
        <p14:creationId xmlns:p14="http://schemas.microsoft.com/office/powerpoint/2010/main" val="428402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xplore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3 </a:t>
            </a:r>
          </a:p>
        </p:txBody>
      </p:sp>
      <p:pic>
        <p:nvPicPr>
          <p:cNvPr id="3" name="Picture 2">
            <a:extLst>
              <a:ext uri="{FF2B5EF4-FFF2-40B4-BE49-F238E27FC236}">
                <a16:creationId xmlns:a16="http://schemas.microsoft.com/office/drawing/2014/main" id="{7DFEFC87-FE4B-455B-9119-65EC6636EE12}"/>
              </a:ext>
            </a:extLst>
          </p:cNvPr>
          <p:cNvPicPr>
            <a:picLocks noChangeAspect="1"/>
          </p:cNvPicPr>
          <p:nvPr userDrawn="1"/>
        </p:nvPicPr>
        <p:blipFill>
          <a:blip r:embed="rId2"/>
          <a:stretch>
            <a:fillRect/>
          </a:stretch>
        </p:blipFill>
        <p:spPr>
          <a:xfrm>
            <a:off x="2586864" y="739588"/>
            <a:ext cx="6455536" cy="4303690"/>
          </a:xfrm>
          <a:prstGeom prst="rect">
            <a:avLst/>
          </a:prstGeom>
        </p:spPr>
      </p:pic>
      <p:sp>
        <p:nvSpPr>
          <p:cNvPr id="2" name="Rectangle 1">
            <a:extLst>
              <a:ext uri="{FF2B5EF4-FFF2-40B4-BE49-F238E27FC236}">
                <a16:creationId xmlns:a16="http://schemas.microsoft.com/office/drawing/2014/main" id="{3E419DA8-A50B-F941-964A-A12928F931D7}"/>
              </a:ext>
            </a:extLst>
          </p:cNvPr>
          <p:cNvSpPr/>
          <p:nvPr userDrawn="1"/>
        </p:nvSpPr>
        <p:spPr>
          <a:xfrm>
            <a:off x="101600" y="274490"/>
            <a:ext cx="2260600" cy="3046988"/>
          </a:xfrm>
          <a:prstGeom prst="rect">
            <a:avLst/>
          </a:prstGeom>
        </p:spPr>
        <p:txBody>
          <a:bodyPr wrap="square">
            <a:spAutoFit/>
          </a:bodyPr>
          <a:lstStyle/>
          <a:p>
            <a:pPr marL="377190" indent="-377190" defTabSz="1005840">
              <a:buFont typeface="+mj-lt"/>
              <a:buAutoNum type="arabicPeriod" startAt="7"/>
            </a:pPr>
            <a:r>
              <a:rPr lang="en-US" sz="1200" dirty="0">
                <a:solidFill>
                  <a:prstClr val="black"/>
                </a:solidFill>
                <a:latin typeface="Verdana" panose="020B0604030504040204" pitchFamily="34" charset="0"/>
                <a:ea typeface="Verdana" panose="020B0604030504040204" pitchFamily="34" charset="0"/>
              </a:rPr>
              <a:t>Use the diagram to make some observations about how heat is transferring in each of these situations.</a:t>
            </a: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br>
              <a:rPr lang="en-US" sz="1200" dirty="0">
                <a:solidFill>
                  <a:prstClr val="black"/>
                </a:solidFill>
                <a:latin typeface="Verdana" panose="020B0604030504040204" pitchFamily="34" charset="0"/>
                <a:ea typeface="Verdana" panose="020B0604030504040204" pitchFamily="34" charset="0"/>
              </a:rPr>
            </a:br>
            <a:endParaRPr lang="en-US" sz="1200" dirty="0">
              <a:solidFill>
                <a:prstClr val="black"/>
              </a:solidFill>
              <a:latin typeface="Verdana" panose="020B0604030504040204" pitchFamily="34" charset="0"/>
              <a:ea typeface="Verdana" panose="020B0604030504040204" pitchFamily="34" charset="0"/>
            </a:endParaRPr>
          </a:p>
          <a:p>
            <a:pPr marL="377190" indent="-377190" defTabSz="1005840">
              <a:buFont typeface="+mj-lt"/>
              <a:buAutoNum type="arabicPeriod" startAt="7"/>
            </a:pPr>
            <a:r>
              <a:rPr lang="en-US" sz="1200" dirty="0">
                <a:solidFill>
                  <a:prstClr val="black"/>
                </a:solidFill>
                <a:latin typeface="Verdana" panose="020B0604030504040204" pitchFamily="34" charset="0"/>
                <a:ea typeface="Verdana" panose="020B0604030504040204" pitchFamily="34" charset="0"/>
              </a:rPr>
              <a:t>Are there any similarities? What are they?</a:t>
            </a:r>
          </a:p>
        </p:txBody>
      </p:sp>
      <p:sp>
        <p:nvSpPr>
          <p:cNvPr id="5" name="Rectangle 4">
            <a:extLst>
              <a:ext uri="{FF2B5EF4-FFF2-40B4-BE49-F238E27FC236}">
                <a16:creationId xmlns:a16="http://schemas.microsoft.com/office/drawing/2014/main" id="{B04F9CF5-2F82-BD44-991F-4AF6FDC16F32}"/>
              </a:ext>
            </a:extLst>
          </p:cNvPr>
          <p:cNvSpPr/>
          <p:nvPr userDrawn="1"/>
        </p:nvSpPr>
        <p:spPr>
          <a:xfrm>
            <a:off x="223078" y="1498599"/>
            <a:ext cx="2017644" cy="1163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Rectangle 5">
            <a:extLst>
              <a:ext uri="{FF2B5EF4-FFF2-40B4-BE49-F238E27FC236}">
                <a16:creationId xmlns:a16="http://schemas.microsoft.com/office/drawing/2014/main" id="{6C707CD4-C14D-1F45-BA3A-ED25209C3F6D}"/>
              </a:ext>
            </a:extLst>
          </p:cNvPr>
          <p:cNvSpPr/>
          <p:nvPr userDrawn="1"/>
        </p:nvSpPr>
        <p:spPr>
          <a:xfrm>
            <a:off x="223078" y="3290999"/>
            <a:ext cx="2017644" cy="1224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 name="TextBox 3">
            <a:extLst>
              <a:ext uri="{FF2B5EF4-FFF2-40B4-BE49-F238E27FC236}">
                <a16:creationId xmlns:a16="http://schemas.microsoft.com/office/drawing/2014/main" id="{68029000-47E0-4F9A-B647-EB834CC074D9}"/>
              </a:ext>
            </a:extLst>
          </p:cNvPr>
          <p:cNvSpPr txBox="1"/>
          <p:nvPr userDrawn="1"/>
        </p:nvSpPr>
        <p:spPr>
          <a:xfrm>
            <a:off x="2638777" y="739588"/>
            <a:ext cx="324128" cy="369332"/>
          </a:xfrm>
          <a:prstGeom prst="rect">
            <a:avLst/>
          </a:prstGeom>
          <a:noFill/>
        </p:spPr>
        <p:txBody>
          <a:bodyPr wrap="none" rtlCol="0">
            <a:spAutoFit/>
          </a:bodyPr>
          <a:lstStyle/>
          <a:p>
            <a:r>
              <a:rPr lang="en-US" b="1" dirty="0">
                <a:solidFill>
                  <a:schemeClr val="tx1"/>
                </a:solidFill>
              </a:rPr>
              <a:t>A</a:t>
            </a:r>
          </a:p>
        </p:txBody>
      </p:sp>
      <p:sp>
        <p:nvSpPr>
          <p:cNvPr id="8" name="TextBox 7">
            <a:extLst>
              <a:ext uri="{FF2B5EF4-FFF2-40B4-BE49-F238E27FC236}">
                <a16:creationId xmlns:a16="http://schemas.microsoft.com/office/drawing/2014/main" id="{EF68691D-E98E-4624-8D9E-2C4656C279E3}"/>
              </a:ext>
            </a:extLst>
          </p:cNvPr>
          <p:cNvSpPr txBox="1"/>
          <p:nvPr userDrawn="1"/>
        </p:nvSpPr>
        <p:spPr>
          <a:xfrm>
            <a:off x="4769411" y="739588"/>
            <a:ext cx="324128" cy="369332"/>
          </a:xfrm>
          <a:prstGeom prst="rect">
            <a:avLst/>
          </a:prstGeom>
          <a:noFill/>
        </p:spPr>
        <p:txBody>
          <a:bodyPr wrap="square" rtlCol="0">
            <a:spAutoFit/>
          </a:bodyPr>
          <a:lstStyle/>
          <a:p>
            <a:r>
              <a:rPr lang="en-US" b="1" dirty="0">
                <a:solidFill>
                  <a:schemeClr val="tx1"/>
                </a:solidFill>
              </a:rPr>
              <a:t>B</a:t>
            </a:r>
          </a:p>
        </p:txBody>
      </p:sp>
      <p:sp>
        <p:nvSpPr>
          <p:cNvPr id="12" name="TextBox 11">
            <a:extLst>
              <a:ext uri="{FF2B5EF4-FFF2-40B4-BE49-F238E27FC236}">
                <a16:creationId xmlns:a16="http://schemas.microsoft.com/office/drawing/2014/main" id="{1CB68A8D-DEE4-4E45-ADB4-5163BB4DE51A}"/>
              </a:ext>
            </a:extLst>
          </p:cNvPr>
          <p:cNvSpPr txBox="1"/>
          <p:nvPr userDrawn="1"/>
        </p:nvSpPr>
        <p:spPr>
          <a:xfrm>
            <a:off x="6859104" y="739588"/>
            <a:ext cx="324128" cy="369332"/>
          </a:xfrm>
          <a:prstGeom prst="rect">
            <a:avLst/>
          </a:prstGeom>
          <a:noFill/>
        </p:spPr>
        <p:txBody>
          <a:bodyPr wrap="square" rtlCol="0">
            <a:spAutoFit/>
          </a:bodyPr>
          <a:lstStyle/>
          <a:p>
            <a:r>
              <a:rPr lang="en-US" b="1" dirty="0">
                <a:solidFill>
                  <a:schemeClr val="tx1"/>
                </a:solidFill>
              </a:rPr>
              <a:t>C</a:t>
            </a:r>
          </a:p>
        </p:txBody>
      </p:sp>
      <p:sp>
        <p:nvSpPr>
          <p:cNvPr id="14" name="TextBox 13">
            <a:extLst>
              <a:ext uri="{FF2B5EF4-FFF2-40B4-BE49-F238E27FC236}">
                <a16:creationId xmlns:a16="http://schemas.microsoft.com/office/drawing/2014/main" id="{57068F85-623F-4204-93A6-19D9E700B32B}"/>
              </a:ext>
            </a:extLst>
          </p:cNvPr>
          <p:cNvSpPr txBox="1"/>
          <p:nvPr userDrawn="1"/>
        </p:nvSpPr>
        <p:spPr>
          <a:xfrm>
            <a:off x="4409936" y="2891433"/>
            <a:ext cx="324128" cy="369332"/>
          </a:xfrm>
          <a:prstGeom prst="rect">
            <a:avLst/>
          </a:prstGeom>
          <a:noFill/>
        </p:spPr>
        <p:txBody>
          <a:bodyPr wrap="square" rtlCol="0">
            <a:spAutoFit/>
          </a:bodyPr>
          <a:lstStyle/>
          <a:p>
            <a:r>
              <a:rPr lang="en-US" b="1" dirty="0">
                <a:solidFill>
                  <a:schemeClr val="bg1"/>
                </a:solidFill>
              </a:rPr>
              <a:t>D</a:t>
            </a:r>
          </a:p>
        </p:txBody>
      </p:sp>
      <p:sp>
        <p:nvSpPr>
          <p:cNvPr id="16" name="TextBox 15">
            <a:extLst>
              <a:ext uri="{FF2B5EF4-FFF2-40B4-BE49-F238E27FC236}">
                <a16:creationId xmlns:a16="http://schemas.microsoft.com/office/drawing/2014/main" id="{A9A20E6D-C718-4887-98E2-2642C217A305}"/>
              </a:ext>
            </a:extLst>
          </p:cNvPr>
          <p:cNvSpPr txBox="1"/>
          <p:nvPr userDrawn="1"/>
        </p:nvSpPr>
        <p:spPr>
          <a:xfrm>
            <a:off x="8652484" y="2891433"/>
            <a:ext cx="324128" cy="369332"/>
          </a:xfrm>
          <a:prstGeom prst="rect">
            <a:avLst/>
          </a:prstGeom>
          <a:noFill/>
        </p:spPr>
        <p:txBody>
          <a:bodyPr wrap="square" rtlCol="0">
            <a:spAutoFit/>
          </a:bodyPr>
          <a:lstStyle/>
          <a:p>
            <a:r>
              <a:rPr lang="en-US" b="1" dirty="0">
                <a:solidFill>
                  <a:schemeClr val="bg1"/>
                </a:solidFill>
              </a:rPr>
              <a:t>F</a:t>
            </a:r>
          </a:p>
        </p:txBody>
      </p:sp>
      <p:sp>
        <p:nvSpPr>
          <p:cNvPr id="18" name="TextBox 17">
            <a:extLst>
              <a:ext uri="{FF2B5EF4-FFF2-40B4-BE49-F238E27FC236}">
                <a16:creationId xmlns:a16="http://schemas.microsoft.com/office/drawing/2014/main" id="{7F5828FE-BD7E-429A-A85E-E7CE824B8B07}"/>
              </a:ext>
            </a:extLst>
          </p:cNvPr>
          <p:cNvSpPr txBox="1"/>
          <p:nvPr userDrawn="1"/>
        </p:nvSpPr>
        <p:spPr>
          <a:xfrm>
            <a:off x="6534976" y="2891433"/>
            <a:ext cx="324128" cy="369332"/>
          </a:xfrm>
          <a:prstGeom prst="rect">
            <a:avLst/>
          </a:prstGeom>
          <a:noFill/>
        </p:spPr>
        <p:txBody>
          <a:bodyPr wrap="square" rtlCol="0">
            <a:spAutoFit/>
          </a:bodyPr>
          <a:lstStyle/>
          <a:p>
            <a:r>
              <a:rPr lang="en-US" b="1" dirty="0">
                <a:solidFill>
                  <a:schemeClr val="tx1"/>
                </a:solidFill>
              </a:rPr>
              <a:t>E</a:t>
            </a:r>
          </a:p>
        </p:txBody>
      </p:sp>
    </p:spTree>
    <p:extLst>
      <p:ext uri="{BB962C8B-B14F-4D97-AF65-F5344CB8AC3E}">
        <p14:creationId xmlns:p14="http://schemas.microsoft.com/office/powerpoint/2010/main" val="252126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search I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1785E3-9265-4327-A093-FD72C97C8F04}"/>
              </a:ext>
            </a:extLst>
          </p:cNvPr>
          <p:cNvSpPr txBox="1"/>
          <p:nvPr userDrawn="1"/>
        </p:nvSpPr>
        <p:spPr>
          <a:xfrm>
            <a:off x="2570803" y="417393"/>
            <a:ext cx="6475443" cy="307777"/>
          </a:xfrm>
          <a:prstGeom prst="rect">
            <a:avLst/>
          </a:prstGeom>
          <a:noFill/>
        </p:spPr>
        <p:txBody>
          <a:bodyPr wrap="square" rtlCol="0">
            <a:spAutoFit/>
          </a:bodyPr>
          <a:lstStyle/>
          <a:p>
            <a:pPr marL="0" indent="0">
              <a:lnSpc>
                <a:spcPct val="100000"/>
              </a:lnSpc>
              <a:buFont typeface="Arial" panose="020B0604020202020204" pitchFamily="34" charset="0"/>
              <a:buNone/>
            </a:pPr>
            <a:r>
              <a:rPr lang="en-US" sz="1400" dirty="0">
                <a:latin typeface="Verdana" panose="020B0604030504040204" pitchFamily="34" charset="0"/>
                <a:ea typeface="Verdana" panose="020B0604030504040204" pitchFamily="34" charset="0"/>
              </a:rPr>
              <a:t>Go to “WISC-ONLINE:  Heat Transfer”</a:t>
            </a:r>
          </a:p>
        </p:txBody>
      </p:sp>
      <p:sp>
        <p:nvSpPr>
          <p:cNvPr id="7" name="TextBox 6">
            <a:extLst>
              <a:ext uri="{FF2B5EF4-FFF2-40B4-BE49-F238E27FC236}">
                <a16:creationId xmlns:a16="http://schemas.microsoft.com/office/drawing/2014/main" id="{367771D9-51CE-4601-A7E4-7FAFF76014BD}"/>
              </a:ext>
            </a:extLst>
          </p:cNvPr>
          <p:cNvSpPr txBox="1"/>
          <p:nvPr userDrawn="1"/>
        </p:nvSpPr>
        <p:spPr>
          <a:xfrm>
            <a:off x="0" y="0"/>
            <a:ext cx="2322325" cy="4062651"/>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5.</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6.</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7.</a:t>
            </a:r>
          </a:p>
        </p:txBody>
      </p:sp>
      <p:sp>
        <p:nvSpPr>
          <p:cNvPr id="8" name="Rectangle 7">
            <a:extLst>
              <a:ext uri="{FF2B5EF4-FFF2-40B4-BE49-F238E27FC236}">
                <a16:creationId xmlns:a16="http://schemas.microsoft.com/office/drawing/2014/main" id="{AEED830E-CDD2-4AC9-8565-96FB84FA871F}"/>
              </a:ext>
            </a:extLst>
          </p:cNvPr>
          <p:cNvSpPr/>
          <p:nvPr userDrawn="1"/>
        </p:nvSpPr>
        <p:spPr>
          <a:xfrm>
            <a:off x="248478" y="417393"/>
            <a:ext cx="2017644" cy="3862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Box 4">
            <a:extLst>
              <a:ext uri="{FF2B5EF4-FFF2-40B4-BE49-F238E27FC236}">
                <a16:creationId xmlns:a16="http://schemas.microsoft.com/office/drawing/2014/main" id="{D26DDE91-96DC-48CC-A3E7-AC2696EFB0F9}"/>
              </a:ext>
            </a:extLst>
          </p:cNvPr>
          <p:cNvSpPr txBox="1"/>
          <p:nvPr userDrawn="1"/>
        </p:nvSpPr>
        <p:spPr>
          <a:xfrm>
            <a:off x="2570803" y="980682"/>
            <a:ext cx="6096918" cy="415498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indent="-228600" defTabSz="1005840">
              <a:lnSpc>
                <a:spcPct val="100000"/>
              </a:lnSpc>
              <a:spcAft>
                <a:spcPts val="600"/>
              </a:spcAft>
              <a:buFont typeface="+mj-lt"/>
              <a:buAutoNum type="arabicPeriod"/>
            </a:pPr>
            <a:r>
              <a:rPr lang="en-US" sz="1200" dirty="0">
                <a:solidFill>
                  <a:prstClr val="black"/>
                </a:solidFill>
                <a:latin typeface="Verdana" panose="020B0604030504040204" pitchFamily="34" charset="0"/>
                <a:ea typeface="Verdana" panose="020B0604030504040204" pitchFamily="34" charset="0"/>
              </a:rPr>
              <a:t>On your lab sheet, describe how heat transfers from one object to another.</a:t>
            </a:r>
          </a:p>
          <a:p>
            <a:pPr marL="457200" indent="-228600" defTabSz="1005840">
              <a:lnSpc>
                <a:spcPct val="100000"/>
              </a:lnSpc>
              <a:spcAft>
                <a:spcPts val="600"/>
              </a:spcAft>
              <a:buFont typeface="Arial" panose="020B0604020202020204" pitchFamily="34" charset="0"/>
              <a:buChar char="•"/>
            </a:pPr>
            <a:r>
              <a:rPr lang="en-US" sz="1200" dirty="0">
                <a:solidFill>
                  <a:prstClr val="black"/>
                </a:solidFill>
                <a:latin typeface="Verdana" panose="020B0604030504040204" pitchFamily="34" charset="0"/>
                <a:ea typeface="Verdana" panose="020B0604030504040204" pitchFamily="34" charset="0"/>
              </a:rPr>
              <a:t>Click on the </a:t>
            </a:r>
            <a:r>
              <a:rPr lang="en-US" sz="1200" b="1" dirty="0">
                <a:solidFill>
                  <a:prstClr val="black"/>
                </a:solidFill>
                <a:latin typeface="Verdana" panose="020B0604030504040204" pitchFamily="34" charset="0"/>
                <a:ea typeface="Verdana" panose="020B0604030504040204" pitchFamily="34" charset="0"/>
              </a:rPr>
              <a:t>Radiation</a:t>
            </a:r>
            <a:r>
              <a:rPr lang="en-US" sz="1200" dirty="0">
                <a:solidFill>
                  <a:prstClr val="black"/>
                </a:solidFill>
                <a:latin typeface="Verdana" panose="020B0604030504040204" pitchFamily="34" charset="0"/>
                <a:ea typeface="Verdana" panose="020B0604030504040204" pitchFamily="34" charset="0"/>
              </a:rPr>
              <a:t> tab.</a:t>
            </a:r>
          </a:p>
          <a:p>
            <a:pPr marL="228600" indent="-228600" defTabSz="1005840">
              <a:lnSpc>
                <a:spcPct val="100000"/>
              </a:lnSpc>
              <a:spcAft>
                <a:spcPts val="600"/>
              </a:spcAft>
              <a:buFont typeface="+mj-lt"/>
              <a:buAutoNum type="arabicPeriod" startAt="2"/>
            </a:pPr>
            <a:r>
              <a:rPr lang="en-US" sz="1200" dirty="0">
                <a:solidFill>
                  <a:prstClr val="black"/>
                </a:solidFill>
                <a:latin typeface="Verdana" panose="020B0604030504040204" pitchFamily="34" charset="0"/>
                <a:ea typeface="Verdana" panose="020B0604030504040204" pitchFamily="34" charset="0"/>
              </a:rPr>
              <a:t>Listen to the narrator or read the NARRATION text and summarize the information about radiation on your lab sheet.  </a:t>
            </a:r>
          </a:p>
          <a:p>
            <a:pPr marL="457200" indent="-228600" defTabSz="1005840">
              <a:lnSpc>
                <a:spcPct val="100000"/>
              </a:lnSpc>
              <a:spcAft>
                <a:spcPts val="600"/>
              </a:spcAft>
              <a:buFont typeface="Arial" panose="020B0604020202020204" pitchFamily="34" charset="0"/>
              <a:buChar char="•"/>
            </a:pPr>
            <a:r>
              <a:rPr lang="en-US" sz="1200" dirty="0">
                <a:solidFill>
                  <a:prstClr val="black"/>
                </a:solidFill>
                <a:latin typeface="Verdana" panose="020B0604030504040204" pitchFamily="34" charset="0"/>
                <a:ea typeface="Verdana" panose="020B0604030504040204" pitchFamily="34" charset="0"/>
              </a:rPr>
              <a:t>Play the animation</a:t>
            </a:r>
          </a:p>
          <a:p>
            <a:pPr marL="228600" indent="-228600" defTabSz="1005840">
              <a:lnSpc>
                <a:spcPct val="100000"/>
              </a:lnSpc>
              <a:spcAft>
                <a:spcPts val="600"/>
              </a:spcAft>
              <a:buFont typeface="+mj-lt"/>
              <a:buAutoNum type="arabicPeriod" startAt="3"/>
            </a:pPr>
            <a:r>
              <a:rPr lang="en-US" sz="1200" dirty="0">
                <a:solidFill>
                  <a:prstClr val="black"/>
                </a:solidFill>
                <a:latin typeface="Verdana" panose="020B0604030504040204" pitchFamily="34" charset="0"/>
                <a:ea typeface="Verdana" panose="020B0604030504040204" pitchFamily="34" charset="0"/>
              </a:rPr>
              <a:t>Click on examples and list 2 of them on your lab sheet.</a:t>
            </a:r>
            <a:endParaRPr lang="en-US" sz="1200" b="1" dirty="0">
              <a:solidFill>
                <a:prstClr val="black"/>
              </a:solidFill>
              <a:latin typeface="Verdana" panose="020B0604030504040204" pitchFamily="34" charset="0"/>
              <a:ea typeface="Verdana" panose="020B0604030504040204" pitchFamily="34" charset="0"/>
            </a:endParaRPr>
          </a:p>
          <a:p>
            <a:pPr marL="457200" marR="0" lvl="0" indent="-228600" algn="l" defTabSz="100584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prstClr val="black"/>
                </a:solidFill>
                <a:latin typeface="Verdana" panose="020B0604030504040204" pitchFamily="34" charset="0"/>
                <a:ea typeface="Verdana" panose="020B0604030504040204" pitchFamily="34" charset="0"/>
              </a:rPr>
              <a:t>Click on the </a:t>
            </a:r>
            <a:r>
              <a:rPr lang="en-US" sz="1200" b="1" dirty="0">
                <a:solidFill>
                  <a:prstClr val="black"/>
                </a:solidFill>
                <a:latin typeface="Verdana" panose="020B0604030504040204" pitchFamily="34" charset="0"/>
                <a:ea typeface="Verdana" panose="020B0604030504040204" pitchFamily="34" charset="0"/>
              </a:rPr>
              <a:t>Conduction </a:t>
            </a:r>
            <a:r>
              <a:rPr lang="en-US" sz="1200" dirty="0">
                <a:solidFill>
                  <a:prstClr val="black"/>
                </a:solidFill>
                <a:latin typeface="Verdana" panose="020B0604030504040204" pitchFamily="34" charset="0"/>
                <a:ea typeface="Verdana" panose="020B0604030504040204" pitchFamily="34" charset="0"/>
              </a:rPr>
              <a:t>tab.</a:t>
            </a:r>
          </a:p>
          <a:p>
            <a:pPr marL="228600" indent="-228600" defTabSz="1005840">
              <a:lnSpc>
                <a:spcPct val="100000"/>
              </a:lnSpc>
              <a:spcAft>
                <a:spcPts val="600"/>
              </a:spcAft>
              <a:buFont typeface="+mj-lt"/>
              <a:buAutoNum type="arabicPeriod" startAt="4"/>
            </a:pPr>
            <a:r>
              <a:rPr lang="en-US" sz="1200" dirty="0">
                <a:solidFill>
                  <a:prstClr val="black"/>
                </a:solidFill>
                <a:latin typeface="Verdana" panose="020B0604030504040204" pitchFamily="34" charset="0"/>
                <a:ea typeface="Verdana" panose="020B0604030504040204" pitchFamily="34" charset="0"/>
              </a:rPr>
              <a:t>Listen to the narrator or read the NARRATION text and summarize the information about conduction on your lab sheet.  </a:t>
            </a:r>
          </a:p>
          <a:p>
            <a:pPr marL="457200" indent="-228600" defTabSz="1005840">
              <a:lnSpc>
                <a:spcPct val="100000"/>
              </a:lnSpc>
              <a:spcAft>
                <a:spcPts val="600"/>
              </a:spcAft>
              <a:buFont typeface="Arial" panose="020B0604020202020204" pitchFamily="34" charset="0"/>
              <a:buChar char="•"/>
            </a:pPr>
            <a:r>
              <a:rPr lang="en-US" sz="1200" dirty="0">
                <a:solidFill>
                  <a:prstClr val="black"/>
                </a:solidFill>
                <a:latin typeface="Verdana" panose="020B0604030504040204" pitchFamily="34" charset="0"/>
                <a:ea typeface="Verdana" panose="020B0604030504040204" pitchFamily="34" charset="0"/>
              </a:rPr>
              <a:t>Play the animation</a:t>
            </a:r>
          </a:p>
          <a:p>
            <a:pPr marL="228600" indent="-228600" defTabSz="1005840">
              <a:lnSpc>
                <a:spcPct val="100000"/>
              </a:lnSpc>
              <a:spcAft>
                <a:spcPts val="600"/>
              </a:spcAft>
              <a:buFont typeface="+mj-lt"/>
              <a:buAutoNum type="arabicPeriod" startAt="5"/>
            </a:pPr>
            <a:r>
              <a:rPr lang="en-US" sz="1200" dirty="0">
                <a:solidFill>
                  <a:prstClr val="black"/>
                </a:solidFill>
                <a:latin typeface="Verdana" panose="020B0604030504040204" pitchFamily="34" charset="0"/>
                <a:ea typeface="Verdana" panose="020B0604030504040204" pitchFamily="34" charset="0"/>
              </a:rPr>
              <a:t>Click on examples and list 2 of the good conductors on your lab sheet.</a:t>
            </a:r>
            <a:endParaRPr lang="en-US" sz="1200" b="1" dirty="0">
              <a:solidFill>
                <a:prstClr val="black"/>
              </a:solidFill>
              <a:latin typeface="Verdana" panose="020B0604030504040204" pitchFamily="34" charset="0"/>
              <a:ea typeface="Verdana" panose="020B0604030504040204" pitchFamily="34" charset="0"/>
            </a:endParaRPr>
          </a:p>
          <a:p>
            <a:pPr marL="457200" marR="0" lvl="0" indent="-228600" algn="l" defTabSz="100584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prstClr val="black"/>
                </a:solidFill>
                <a:latin typeface="Verdana" panose="020B0604030504040204" pitchFamily="34" charset="0"/>
                <a:ea typeface="Verdana" panose="020B0604030504040204" pitchFamily="34" charset="0"/>
              </a:rPr>
              <a:t>Click on the </a:t>
            </a:r>
            <a:r>
              <a:rPr lang="en-US" sz="1200" b="1" dirty="0">
                <a:solidFill>
                  <a:prstClr val="black"/>
                </a:solidFill>
                <a:latin typeface="Verdana" panose="020B0604030504040204" pitchFamily="34" charset="0"/>
                <a:ea typeface="Verdana" panose="020B0604030504040204" pitchFamily="34" charset="0"/>
              </a:rPr>
              <a:t>Convection </a:t>
            </a:r>
            <a:r>
              <a:rPr lang="en-US" sz="1200" dirty="0">
                <a:solidFill>
                  <a:prstClr val="black"/>
                </a:solidFill>
                <a:latin typeface="Verdana" panose="020B0604030504040204" pitchFamily="34" charset="0"/>
                <a:ea typeface="Verdana" panose="020B0604030504040204" pitchFamily="34" charset="0"/>
              </a:rPr>
              <a:t>tab.</a:t>
            </a:r>
          </a:p>
          <a:p>
            <a:pPr marL="228600" indent="-228600" defTabSz="1005840">
              <a:lnSpc>
                <a:spcPct val="100000"/>
              </a:lnSpc>
              <a:spcAft>
                <a:spcPts val="600"/>
              </a:spcAft>
              <a:buFont typeface="+mj-lt"/>
              <a:buAutoNum type="arabicPeriod" startAt="6"/>
            </a:pPr>
            <a:r>
              <a:rPr lang="en-US" sz="1200" dirty="0">
                <a:solidFill>
                  <a:prstClr val="black"/>
                </a:solidFill>
                <a:latin typeface="Verdana" panose="020B0604030504040204" pitchFamily="34" charset="0"/>
                <a:ea typeface="Verdana" panose="020B0604030504040204" pitchFamily="34" charset="0"/>
              </a:rPr>
              <a:t>Listen to the narrator or read the NARRATION text and 	 summarize the information about convection on your lab sheet.  </a:t>
            </a:r>
          </a:p>
          <a:p>
            <a:pPr marL="457200" indent="-228600" defTabSz="1005840">
              <a:lnSpc>
                <a:spcPct val="100000"/>
              </a:lnSpc>
              <a:spcAft>
                <a:spcPts val="600"/>
              </a:spcAft>
              <a:buFont typeface="Arial" panose="020B0604020202020204" pitchFamily="34" charset="0"/>
              <a:buChar char="•"/>
            </a:pPr>
            <a:r>
              <a:rPr lang="en-US" sz="1200" dirty="0">
                <a:solidFill>
                  <a:prstClr val="black"/>
                </a:solidFill>
                <a:latin typeface="Verdana" panose="020B0604030504040204" pitchFamily="34" charset="0"/>
                <a:ea typeface="Verdana" panose="020B0604030504040204" pitchFamily="34" charset="0"/>
              </a:rPr>
              <a:t>Play the animation</a:t>
            </a:r>
          </a:p>
          <a:p>
            <a:pPr marL="228600" indent="-228600" defTabSz="1005840">
              <a:lnSpc>
                <a:spcPct val="100000"/>
              </a:lnSpc>
              <a:spcAft>
                <a:spcPts val="600"/>
              </a:spcAft>
              <a:buFont typeface="+mj-lt"/>
              <a:buAutoNum type="arabicPeriod" startAt="7"/>
            </a:pPr>
            <a:r>
              <a:rPr lang="en-US" sz="1200" dirty="0">
                <a:solidFill>
                  <a:prstClr val="black"/>
                </a:solidFill>
                <a:latin typeface="Verdana" panose="020B0604030504040204" pitchFamily="34" charset="0"/>
                <a:ea typeface="Verdana" panose="020B0604030504040204" pitchFamily="34" charset="0"/>
              </a:rPr>
              <a:t>Click on examples and list 2 of them on your lab sheet.</a:t>
            </a:r>
            <a:endParaRPr lang="en-US" sz="1200" b="1" dirty="0">
              <a:solidFill>
                <a:prstClr val="black"/>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77785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88669" y="586590"/>
            <a:ext cx="2205963" cy="2031325"/>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800" dirty="0">
                <a:solidFill>
                  <a:prstClr val="black"/>
                </a:solidFill>
                <a:latin typeface="Verdana" panose="020B0604030504040204" pitchFamily="34" charset="0"/>
                <a:ea typeface="Verdana" panose="020B0604030504040204" pitchFamily="34" charset="0"/>
              </a:rPr>
              <a:t>Explain the difference between conduction, convection, and radiation.</a:t>
            </a:r>
          </a:p>
          <a:p>
            <a:pPr marL="0" indent="0" defTabSz="1005840">
              <a:buFont typeface="+mj-lt"/>
              <a:buNone/>
            </a:pPr>
            <a:endParaRPr lang="en-US" sz="18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FFC00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1</a:t>
            </a:r>
            <a:r>
              <a:rPr lang="en-US" sz="1200" dirty="0">
                <a:latin typeface="Georgia" panose="02040502050405020303" pitchFamily="18" charset="0"/>
              </a:rPr>
              <a:t>.</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1</a:t>
            </a:r>
          </a:p>
        </p:txBody>
      </p:sp>
    </p:spTree>
    <p:extLst>
      <p:ext uri="{BB962C8B-B14F-4D97-AF65-F5344CB8AC3E}">
        <p14:creationId xmlns:p14="http://schemas.microsoft.com/office/powerpoint/2010/main" val="389329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119842" y="278523"/>
            <a:ext cx="2205963" cy="2108269"/>
          </a:xfrm>
          <a:prstGeom prst="rect">
            <a:avLst/>
          </a:prstGeom>
          <a:noFill/>
        </p:spPr>
        <p:txBody>
          <a:bodyPr wrap="square" rtlCol="0">
            <a:spAutoFit/>
          </a:bodyPr>
          <a:lstStyle/>
          <a:p>
            <a:pPr marL="0" indent="0" defTabSz="1005840">
              <a:spcAft>
                <a:spcPts val="600"/>
              </a:spcAft>
              <a:buFont typeface="+mj-lt"/>
              <a:buNone/>
            </a:pPr>
            <a:r>
              <a:rPr lang="en-US" sz="1800" dirty="0">
                <a:solidFill>
                  <a:prstClr val="black"/>
                </a:solidFill>
                <a:latin typeface="Verdana" panose="020B0604030504040204" pitchFamily="34" charset="0"/>
                <a:ea typeface="Verdana" panose="020B0604030504040204" pitchFamily="34" charset="0"/>
              </a:rPr>
              <a:t>Explain what is happening in this diagram. </a:t>
            </a:r>
          </a:p>
          <a:p>
            <a:pPr marL="0" indent="0" defTabSz="1005840">
              <a:buFont typeface="+mj-lt"/>
              <a:buNone/>
            </a:pPr>
            <a:r>
              <a:rPr lang="en-US" sz="1800" dirty="0">
                <a:solidFill>
                  <a:prstClr val="black"/>
                </a:solidFill>
                <a:latin typeface="Verdana" panose="020B0604030504040204" pitchFamily="34" charset="0"/>
                <a:ea typeface="Verdana" panose="020B0604030504040204" pitchFamily="34" charset="0"/>
              </a:rPr>
              <a:t>Also, describe what heat transfer process is taking place.</a:t>
            </a: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FFC00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b="0" dirty="0">
                <a:latin typeface="Verdana" panose="020B0604030504040204" pitchFamily="34" charset="0"/>
                <a:ea typeface="Verdana" panose="020B0604030504040204" pitchFamily="34" charset="0"/>
                <a:cs typeface="Verdana" panose="020B0604030504040204" pitchFamily="34" charset="0"/>
              </a:rPr>
              <a:t>2</a:t>
            </a:r>
            <a:r>
              <a:rPr lang="en-US" sz="1200" b="0" dirty="0">
                <a:latin typeface="Georgia" panose="02040502050405020303" pitchFamily="18" charset="0"/>
                <a:ea typeface="Verdana" panose="020B0604030504040204" pitchFamily="34" charset="0"/>
                <a:cs typeface="+mj-cs"/>
              </a:rPr>
              <a:t>.</a:t>
            </a: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2</a:t>
            </a:r>
          </a:p>
        </p:txBody>
      </p:sp>
      <p:pic>
        <p:nvPicPr>
          <p:cNvPr id="7" name="Picture 6">
            <a:extLst>
              <a:ext uri="{FF2B5EF4-FFF2-40B4-BE49-F238E27FC236}">
                <a16:creationId xmlns:a16="http://schemas.microsoft.com/office/drawing/2014/main" id="{CE0F1DBB-CFB4-4BA6-BDA5-F85B8496753F}"/>
              </a:ext>
            </a:extLst>
          </p:cNvPr>
          <p:cNvPicPr>
            <a:picLocks noChangeAspect="1"/>
          </p:cNvPicPr>
          <p:nvPr userDrawn="1"/>
        </p:nvPicPr>
        <p:blipFill>
          <a:blip r:embed="rId2"/>
          <a:stretch>
            <a:fillRect/>
          </a:stretch>
        </p:blipFill>
        <p:spPr>
          <a:xfrm>
            <a:off x="119842" y="3402746"/>
            <a:ext cx="3083528" cy="1462231"/>
          </a:xfrm>
          <a:prstGeom prst="rect">
            <a:avLst/>
          </a:prstGeom>
          <a:ln>
            <a:solidFill>
              <a:schemeClr val="tx1"/>
            </a:solidFill>
          </a:ln>
        </p:spPr>
      </p:pic>
    </p:spTree>
    <p:extLst>
      <p:ext uri="{BB962C8B-B14F-4D97-AF65-F5344CB8AC3E}">
        <p14:creationId xmlns:p14="http://schemas.microsoft.com/office/powerpoint/2010/main" val="2754683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99060" y="586591"/>
            <a:ext cx="2205963" cy="2862322"/>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800" dirty="0">
                <a:solidFill>
                  <a:prstClr val="black"/>
                </a:solidFill>
                <a:latin typeface="Verdana" panose="020B0604030504040204" pitchFamily="34" charset="0"/>
                <a:ea typeface="Verdana" panose="020B0604030504040204" pitchFamily="34" charset="0"/>
              </a:rPr>
              <a:t>Explain why it’s much colder at the bottom of a pool than at the top. Also, describe what heat transfer process(es) is taking place.</a:t>
            </a:r>
          </a:p>
          <a:p>
            <a:pPr marL="0" indent="0" defTabSz="1005840">
              <a:buFont typeface="+mj-lt"/>
              <a:buNone/>
            </a:pPr>
            <a:endParaRPr lang="en-US" sz="18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FFC00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3</a:t>
            </a:r>
            <a:r>
              <a:rPr lang="en-US" sz="1200" dirty="0">
                <a:latin typeface="Georgia" panose="02040502050405020303" pitchFamily="18" charset="0"/>
              </a:rPr>
              <a:t>.</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3</a:t>
            </a:r>
          </a:p>
        </p:txBody>
      </p:sp>
    </p:spTree>
    <p:extLst>
      <p:ext uri="{BB962C8B-B14F-4D97-AF65-F5344CB8AC3E}">
        <p14:creationId xmlns:p14="http://schemas.microsoft.com/office/powerpoint/2010/main" val="2294836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e I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832853-859B-4D73-B832-9035DEB0D551}"/>
              </a:ext>
            </a:extLst>
          </p:cNvPr>
          <p:cNvSpPr txBox="1"/>
          <p:nvPr userDrawn="1"/>
        </p:nvSpPr>
        <p:spPr>
          <a:xfrm>
            <a:off x="2859599" y="1043803"/>
            <a:ext cx="1674375" cy="400110"/>
          </a:xfrm>
          <a:prstGeom prst="rect">
            <a:avLst/>
          </a:prstGeom>
          <a:noFill/>
          <a:ln w="76200">
            <a:solidFill>
              <a:srgbClr val="FFC000"/>
            </a:solidFill>
          </a:ln>
        </p:spPr>
        <p:txBody>
          <a:bodyPr wrap="square" rtlCol="0">
            <a:spAutoFit/>
          </a:bodyPr>
          <a:lstStyle/>
          <a:p>
            <a:pPr algn="ctr" defTabSz="1005840"/>
            <a:r>
              <a:rPr lang="en-US" sz="2000" dirty="0">
                <a:solidFill>
                  <a:prstClr val="black"/>
                </a:solidFill>
                <a:latin typeface="Verdana" panose="020B0604030504040204" pitchFamily="34" charset="0"/>
                <a:ea typeface="Verdana" panose="020B0604030504040204" pitchFamily="34" charset="0"/>
              </a:rPr>
              <a:t>Radiation</a:t>
            </a:r>
          </a:p>
        </p:txBody>
      </p:sp>
      <p:sp>
        <p:nvSpPr>
          <p:cNvPr id="4" name="TextBox 3">
            <a:extLst>
              <a:ext uri="{FF2B5EF4-FFF2-40B4-BE49-F238E27FC236}">
                <a16:creationId xmlns:a16="http://schemas.microsoft.com/office/drawing/2014/main" id="{26FF7A00-B612-44E8-A9DA-A0621FFB510A}"/>
              </a:ext>
            </a:extLst>
          </p:cNvPr>
          <p:cNvSpPr txBox="1"/>
          <p:nvPr userDrawn="1"/>
        </p:nvSpPr>
        <p:spPr>
          <a:xfrm>
            <a:off x="4978672" y="1043803"/>
            <a:ext cx="1674375" cy="400110"/>
          </a:xfrm>
          <a:prstGeom prst="rect">
            <a:avLst/>
          </a:prstGeom>
          <a:noFill/>
          <a:ln w="76200">
            <a:solidFill>
              <a:srgbClr val="FFC000"/>
            </a:solidFill>
          </a:ln>
        </p:spPr>
        <p:txBody>
          <a:bodyPr wrap="square" rtlCol="0">
            <a:spAutoFit/>
          </a:bodyPr>
          <a:lstStyle/>
          <a:p>
            <a:pPr algn="ctr" defTabSz="1005840"/>
            <a:r>
              <a:rPr lang="en-US" sz="2000" dirty="0">
                <a:solidFill>
                  <a:prstClr val="black"/>
                </a:solidFill>
                <a:latin typeface="Verdana" panose="020B0604030504040204" pitchFamily="34" charset="0"/>
                <a:ea typeface="Verdana" panose="020B0604030504040204" pitchFamily="34" charset="0"/>
              </a:rPr>
              <a:t>Conduction</a:t>
            </a:r>
          </a:p>
        </p:txBody>
      </p:sp>
      <p:sp>
        <p:nvSpPr>
          <p:cNvPr id="5" name="TextBox 4">
            <a:extLst>
              <a:ext uri="{FF2B5EF4-FFF2-40B4-BE49-F238E27FC236}">
                <a16:creationId xmlns:a16="http://schemas.microsoft.com/office/drawing/2014/main" id="{396E1B73-ADBC-4F77-A396-909F8B26E112}"/>
              </a:ext>
            </a:extLst>
          </p:cNvPr>
          <p:cNvSpPr txBox="1"/>
          <p:nvPr userDrawn="1"/>
        </p:nvSpPr>
        <p:spPr>
          <a:xfrm>
            <a:off x="7090110" y="1043803"/>
            <a:ext cx="1674375" cy="400110"/>
          </a:xfrm>
          <a:prstGeom prst="rect">
            <a:avLst/>
          </a:prstGeom>
          <a:noFill/>
          <a:ln w="76200">
            <a:solidFill>
              <a:srgbClr val="FFC000"/>
            </a:solidFill>
          </a:ln>
        </p:spPr>
        <p:txBody>
          <a:bodyPr wrap="square" rtlCol="0">
            <a:spAutoFit/>
          </a:bodyPr>
          <a:lstStyle/>
          <a:p>
            <a:pPr algn="ctr" defTabSz="1005840"/>
            <a:r>
              <a:rPr lang="en-US" sz="2000" dirty="0">
                <a:solidFill>
                  <a:prstClr val="black"/>
                </a:solidFill>
                <a:latin typeface="Verdana" panose="020B0604030504040204" pitchFamily="34" charset="0"/>
                <a:ea typeface="Verdana" panose="020B0604030504040204" pitchFamily="34" charset="0"/>
              </a:rPr>
              <a:t>Convection</a:t>
            </a:r>
          </a:p>
        </p:txBody>
      </p:sp>
      <p:sp>
        <p:nvSpPr>
          <p:cNvPr id="8" name="Rectangle 7">
            <a:extLst>
              <a:ext uri="{FF2B5EF4-FFF2-40B4-BE49-F238E27FC236}">
                <a16:creationId xmlns:a16="http://schemas.microsoft.com/office/drawing/2014/main" id="{3BFCF5EB-39DF-41DA-9A63-E2805C24B7FC}"/>
              </a:ext>
            </a:extLst>
          </p:cNvPr>
          <p:cNvSpPr/>
          <p:nvPr userDrawn="1"/>
        </p:nvSpPr>
        <p:spPr>
          <a:xfrm>
            <a:off x="2841822" y="1675682"/>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3FC39C-5704-444B-9B2B-9218E807753A}"/>
              </a:ext>
            </a:extLst>
          </p:cNvPr>
          <p:cNvSpPr/>
          <p:nvPr userDrawn="1"/>
        </p:nvSpPr>
        <p:spPr>
          <a:xfrm>
            <a:off x="2841822" y="2243821"/>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933FE9-C938-4C55-BE1F-75182A9C140E}"/>
              </a:ext>
            </a:extLst>
          </p:cNvPr>
          <p:cNvSpPr/>
          <p:nvPr userDrawn="1"/>
        </p:nvSpPr>
        <p:spPr>
          <a:xfrm>
            <a:off x="4957077" y="1675682"/>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0F0B73-D704-430A-8830-E19290D2DDB6}"/>
              </a:ext>
            </a:extLst>
          </p:cNvPr>
          <p:cNvSpPr/>
          <p:nvPr userDrawn="1"/>
        </p:nvSpPr>
        <p:spPr>
          <a:xfrm>
            <a:off x="4957077" y="2243821"/>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D83914A-A548-4E3A-A00C-EC43B1058512}"/>
              </a:ext>
            </a:extLst>
          </p:cNvPr>
          <p:cNvSpPr/>
          <p:nvPr userDrawn="1"/>
        </p:nvSpPr>
        <p:spPr>
          <a:xfrm>
            <a:off x="7072333" y="1675682"/>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A7422A5-27D9-4744-9367-CA599BA94A1C}"/>
              </a:ext>
            </a:extLst>
          </p:cNvPr>
          <p:cNvSpPr/>
          <p:nvPr userDrawn="1"/>
        </p:nvSpPr>
        <p:spPr>
          <a:xfrm>
            <a:off x="7072333" y="2243821"/>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015BB66-DFDD-4AB8-9A38-BF11808B4A77}"/>
              </a:ext>
            </a:extLst>
          </p:cNvPr>
          <p:cNvSpPr/>
          <p:nvPr userDrawn="1"/>
        </p:nvSpPr>
        <p:spPr>
          <a:xfrm>
            <a:off x="7072333" y="2811959"/>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5B0B787-E7EA-4343-A867-5BF553BA4691}"/>
              </a:ext>
            </a:extLst>
          </p:cNvPr>
          <p:cNvSpPr/>
          <p:nvPr userDrawn="1"/>
        </p:nvSpPr>
        <p:spPr>
          <a:xfrm>
            <a:off x="4957077" y="2811959"/>
            <a:ext cx="1709928" cy="420624"/>
          </a:xfrm>
          <a:prstGeom prst="rect">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D4F49EB-FB3C-4AF6-AAEA-DAAD3DFB0FD2}"/>
              </a:ext>
            </a:extLst>
          </p:cNvPr>
          <p:cNvSpPr/>
          <p:nvPr userDrawn="1"/>
        </p:nvSpPr>
        <p:spPr>
          <a:xfrm>
            <a:off x="151249" y="24537"/>
            <a:ext cx="2178424" cy="738664"/>
          </a:xfrm>
          <a:prstGeom prst="rect">
            <a:avLst/>
          </a:prstGeom>
        </p:spPr>
        <p:txBody>
          <a:bodyPr wrap="square">
            <a:spAutoFit/>
          </a:bodyPr>
          <a:lstStyle/>
          <a:p>
            <a:pPr marL="0" indent="0" defTabSz="1005840">
              <a:buFont typeface="+mj-lt"/>
              <a:buNone/>
            </a:pPr>
            <a:r>
              <a:rPr lang="en-US" sz="1400" dirty="0">
                <a:solidFill>
                  <a:prstClr val="black"/>
                </a:solidFill>
                <a:latin typeface="Verdana" panose="020B0604030504040204" pitchFamily="34" charset="0"/>
                <a:ea typeface="Verdana" panose="020B0604030504040204" pitchFamily="34" charset="0"/>
              </a:rPr>
              <a:t>Match the scenario</a:t>
            </a:r>
            <a:br>
              <a:rPr lang="en-US" sz="1400" dirty="0">
                <a:solidFill>
                  <a:prstClr val="black"/>
                </a:solidFill>
                <a:latin typeface="Verdana" panose="020B0604030504040204" pitchFamily="34" charset="0"/>
                <a:ea typeface="Verdana" panose="020B0604030504040204" pitchFamily="34" charset="0"/>
              </a:rPr>
            </a:br>
            <a:r>
              <a:rPr lang="en-US" sz="1400" dirty="0">
                <a:solidFill>
                  <a:prstClr val="black"/>
                </a:solidFill>
                <a:latin typeface="Verdana" panose="020B0604030504040204" pitchFamily="34" charset="0"/>
                <a:ea typeface="Verdana" panose="020B0604030504040204" pitchFamily="34" charset="0"/>
              </a:rPr>
              <a:t>to the type of </a:t>
            </a:r>
            <a:br>
              <a:rPr lang="en-US" sz="1400" dirty="0">
                <a:solidFill>
                  <a:prstClr val="black"/>
                </a:solidFill>
                <a:latin typeface="Verdana" panose="020B0604030504040204" pitchFamily="34" charset="0"/>
                <a:ea typeface="Verdana" panose="020B0604030504040204" pitchFamily="34" charset="0"/>
              </a:rPr>
            </a:br>
            <a:r>
              <a:rPr lang="en-US" sz="1400" dirty="0">
                <a:solidFill>
                  <a:prstClr val="black"/>
                </a:solidFill>
                <a:latin typeface="Verdana" panose="020B0604030504040204" pitchFamily="34" charset="0"/>
                <a:ea typeface="Verdana" panose="020B0604030504040204" pitchFamily="34" charset="0"/>
              </a:rPr>
              <a:t>energy transfer.</a:t>
            </a:r>
          </a:p>
        </p:txBody>
      </p:sp>
      <p:pic>
        <p:nvPicPr>
          <p:cNvPr id="9" name="Picture 8" descr="A picture containing drawing&#10;&#10;Description automatically generated">
            <a:extLst>
              <a:ext uri="{FF2B5EF4-FFF2-40B4-BE49-F238E27FC236}">
                <a16:creationId xmlns:a16="http://schemas.microsoft.com/office/drawing/2014/main" id="{A76BA779-9D39-454B-B7C1-EB9CD61810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9760" y="214561"/>
            <a:ext cx="641565" cy="640080"/>
          </a:xfrm>
          <a:prstGeom prst="rect">
            <a:avLst/>
          </a:prstGeom>
        </p:spPr>
      </p:pic>
    </p:spTree>
    <p:extLst>
      <p:ext uri="{BB962C8B-B14F-4D97-AF65-F5344CB8AC3E}">
        <p14:creationId xmlns:p14="http://schemas.microsoft.com/office/powerpoint/2010/main" val="2593241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llustrate I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BE3EBA2-D973-4F8B-8777-9A6FC0F6E2F4}"/>
              </a:ext>
            </a:extLst>
          </p:cNvPr>
          <p:cNvSpPr/>
          <p:nvPr userDrawn="1"/>
        </p:nvSpPr>
        <p:spPr>
          <a:xfrm>
            <a:off x="242596" y="185106"/>
            <a:ext cx="2136921" cy="3370153"/>
          </a:xfrm>
          <a:prstGeom prst="rect">
            <a:avLst/>
          </a:prstGeom>
        </p:spPr>
        <p:txBody>
          <a:bodyPr wrap="square">
            <a:spAutoFit/>
          </a:bodyPr>
          <a:lstStyle/>
          <a:p>
            <a:pPr defTabSz="1005840">
              <a:spcAft>
                <a:spcPts val="600"/>
              </a:spcAft>
            </a:pPr>
            <a:r>
              <a:rPr lang="en-US" sz="1600" dirty="0">
                <a:solidFill>
                  <a:prstClr val="black"/>
                </a:solidFill>
                <a:latin typeface="Verdana" panose="020B0604030504040204" pitchFamily="34" charset="0"/>
                <a:ea typeface="Verdana" panose="020B0604030504040204" pitchFamily="34" charset="0"/>
              </a:rPr>
              <a:t>Draw 3 different pictures that illustrate the concept of </a:t>
            </a:r>
            <a:r>
              <a:rPr lang="en-US" sz="1600" b="1" dirty="0">
                <a:solidFill>
                  <a:prstClr val="black"/>
                </a:solidFill>
                <a:latin typeface="Verdana" panose="020B0604030504040204" pitchFamily="34" charset="0"/>
                <a:ea typeface="Verdana" panose="020B0604030504040204" pitchFamily="34" charset="0"/>
              </a:rPr>
              <a:t>convection, conduction, and radiation.</a:t>
            </a:r>
          </a:p>
          <a:p>
            <a:pPr defTabSz="1005840"/>
            <a:r>
              <a:rPr lang="en-US" sz="1600" dirty="0">
                <a:solidFill>
                  <a:prstClr val="black"/>
                </a:solidFill>
                <a:latin typeface="Verdana" panose="020B0604030504040204" pitchFamily="34" charset="0"/>
                <a:ea typeface="Verdana" panose="020B0604030504040204" pitchFamily="34" charset="0"/>
              </a:rPr>
              <a:t>Be sure to include labels for each of your images and a brief summary of what each term means.</a:t>
            </a:r>
          </a:p>
        </p:txBody>
      </p:sp>
      <p:sp>
        <p:nvSpPr>
          <p:cNvPr id="17" name="Rectangle 16">
            <a:extLst>
              <a:ext uri="{FF2B5EF4-FFF2-40B4-BE49-F238E27FC236}">
                <a16:creationId xmlns:a16="http://schemas.microsoft.com/office/drawing/2014/main" id="{8E231151-0A98-4CAF-96C6-079A470BC39F}"/>
              </a:ext>
            </a:extLst>
          </p:cNvPr>
          <p:cNvSpPr/>
          <p:nvPr userDrawn="1"/>
        </p:nvSpPr>
        <p:spPr>
          <a:xfrm>
            <a:off x="242596" y="3555259"/>
            <a:ext cx="1987420" cy="1077218"/>
          </a:xfrm>
          <a:prstGeom prst="rect">
            <a:avLst/>
          </a:prstGeom>
        </p:spPr>
        <p:txBody>
          <a:bodyPr wrap="square">
            <a:spAutoFit/>
          </a:bodyPr>
          <a:lstStyle/>
          <a:p>
            <a:pPr lvl="0" defTabSz="914400"/>
            <a:r>
              <a:rPr lang="en-US" sz="1600" dirty="0">
                <a:solidFill>
                  <a:prstClr val="black"/>
                </a:solidFill>
                <a:latin typeface="Verdana" panose="020B0604030504040204" pitchFamily="34" charset="0"/>
                <a:ea typeface="Verdana" panose="020B0604030504040204" pitchFamily="34" charset="0"/>
              </a:rPr>
              <a:t>See the next page for help on inserting pictures into the page.</a:t>
            </a:r>
            <a:endParaRPr lang="en-US" sz="1600" b="1" dirty="0">
              <a:solidFill>
                <a:prstClr val="black"/>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82024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llustrate I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EEA99-64F0-408A-9225-79E922FD51C1}"/>
              </a:ext>
            </a:extLst>
          </p:cNvPr>
          <p:cNvSpPr/>
          <p:nvPr userDrawn="1"/>
        </p:nvSpPr>
        <p:spPr>
          <a:xfrm>
            <a:off x="2612572" y="869008"/>
            <a:ext cx="6372808" cy="3847207"/>
          </a:xfrm>
          <a:prstGeom prst="rect">
            <a:avLst/>
          </a:prstGeom>
        </p:spPr>
        <p:txBody>
          <a:bodyPr wrap="square">
            <a:spAutoFit/>
          </a:bodyPr>
          <a:lstStyle/>
          <a:p>
            <a:pPr lvl="0" defTabSz="914400"/>
            <a:r>
              <a:rPr lang="en-US" sz="1800" dirty="0">
                <a:solidFill>
                  <a:prstClr val="black"/>
                </a:solidFill>
                <a:latin typeface="Verdana" panose="020B0604030504040204" pitchFamily="34" charset="0"/>
                <a:ea typeface="Verdana" panose="020B0604030504040204" pitchFamily="34" charset="0"/>
              </a:rPr>
              <a:t>There are several ways to get images into these pages.</a:t>
            </a:r>
            <a:endParaRPr lang="en-US" sz="1600" dirty="0">
              <a:solidFill>
                <a:prstClr val="black"/>
              </a:solidFill>
              <a:latin typeface="Verdana" panose="020B0604030504040204" pitchFamily="34" charset="0"/>
              <a:ea typeface="Verdana" panose="020B0604030504040204" pitchFamily="34" charset="0"/>
            </a:endParaRPr>
          </a:p>
          <a:p>
            <a:pPr lvl="0" defTabSz="914400"/>
            <a:endParaRPr lang="en-US" sz="1600" dirty="0">
              <a:solidFill>
                <a:prstClr val="black"/>
              </a:solidFill>
              <a:latin typeface="Verdana" panose="020B0604030504040204" pitchFamily="34" charset="0"/>
              <a:ea typeface="Verdana" panose="020B0604030504040204" pitchFamily="34" charset="0"/>
            </a:endParaRPr>
          </a:p>
          <a:p>
            <a:pPr marL="342900" lvl="0" indent="-342900" defTabSz="914400">
              <a:buFont typeface="+mj-lt"/>
              <a:buAutoNum type="arabicPeriod"/>
            </a:pPr>
            <a:r>
              <a:rPr lang="en-US" sz="1600" b="1" dirty="0">
                <a:solidFill>
                  <a:prstClr val="black"/>
                </a:solidFill>
                <a:latin typeface="Verdana" panose="020B0604030504040204" pitchFamily="34" charset="0"/>
                <a:ea typeface="Verdana" panose="020B0604030504040204" pitchFamily="34" charset="0"/>
              </a:rPr>
              <a:t>Draw on your own paper.</a:t>
            </a:r>
            <a:r>
              <a:rPr lang="en-US" sz="1600" b="0" dirty="0">
                <a:solidFill>
                  <a:prstClr val="black"/>
                </a:solidFill>
                <a:latin typeface="Verdana" panose="020B0604030504040204" pitchFamily="34" charset="0"/>
                <a:ea typeface="Verdana" panose="020B0604030504040204" pitchFamily="34" charset="0"/>
              </a:rPr>
              <a:t> Take a picture and upload that picture to this device, OR,</a:t>
            </a:r>
            <a:br>
              <a:rPr lang="en-US" sz="1600" b="0" dirty="0">
                <a:solidFill>
                  <a:prstClr val="black"/>
                </a:solidFill>
                <a:latin typeface="Verdana" panose="020B0604030504040204" pitchFamily="34" charset="0"/>
                <a:ea typeface="Verdana" panose="020B0604030504040204" pitchFamily="34" charset="0"/>
              </a:rPr>
            </a:br>
            <a:r>
              <a:rPr lang="en-US" sz="1600" b="0" dirty="0">
                <a:solidFill>
                  <a:prstClr val="black"/>
                </a:solidFill>
                <a:latin typeface="Verdana" panose="020B0604030504040204" pitchFamily="34" charset="0"/>
                <a:ea typeface="Verdana" panose="020B0604030504040204" pitchFamily="34" charset="0"/>
              </a:rPr>
              <a:t> </a:t>
            </a:r>
          </a:p>
          <a:p>
            <a:pPr marL="342900" lvl="0" indent="-342900" defTabSz="914400">
              <a:buFont typeface="+mj-lt"/>
              <a:buAutoNum type="arabicPeriod"/>
            </a:pPr>
            <a:r>
              <a:rPr lang="en-US" sz="1600" b="1" dirty="0">
                <a:solidFill>
                  <a:prstClr val="black"/>
                </a:solidFill>
                <a:latin typeface="Verdana" panose="020B0604030504040204" pitchFamily="34" charset="0"/>
                <a:ea typeface="Verdana" panose="020B0604030504040204" pitchFamily="34" charset="0"/>
              </a:rPr>
              <a:t>Draw with an app. </a:t>
            </a:r>
            <a:r>
              <a:rPr lang="en-US" sz="1600" b="0" dirty="0">
                <a:solidFill>
                  <a:prstClr val="black"/>
                </a:solidFill>
                <a:latin typeface="Verdana" panose="020B0604030504040204" pitchFamily="34" charset="0"/>
                <a:ea typeface="Verdana" panose="020B0604030504040204" pitchFamily="34" charset="0"/>
              </a:rPr>
              <a:t>Open Google Draw, Paint, or any other graphics app.  Draw your image, then either take a screenshot or picture of your image.</a:t>
            </a:r>
          </a:p>
          <a:p>
            <a:pPr marL="342900" lvl="0" indent="-342900" defTabSz="914400">
              <a:buFont typeface="+mj-lt"/>
              <a:buAutoNum type="arabicPeriod"/>
            </a:pPr>
            <a:endParaRPr lang="en-US" sz="1600" b="0" dirty="0">
              <a:solidFill>
                <a:prstClr val="black"/>
              </a:solidFill>
              <a:latin typeface="Verdana" panose="020B0604030504040204" pitchFamily="34" charset="0"/>
              <a:ea typeface="Verdana" panose="020B0604030504040204" pitchFamily="34" charset="0"/>
            </a:endParaRP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For either option, go to the “Insert” menu on the upper left corner and choose “Pictures.” </a:t>
            </a: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 </a:t>
            </a: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Select “This Device” and browse to the folder where you saved the picture. Click on the file name and click “Insert.”</a:t>
            </a:r>
          </a:p>
        </p:txBody>
      </p:sp>
    </p:spTree>
    <p:extLst>
      <p:ext uri="{BB962C8B-B14F-4D97-AF65-F5344CB8AC3E}">
        <p14:creationId xmlns:p14="http://schemas.microsoft.com/office/powerpoint/2010/main" val="1774119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ssess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D2B181-0BF3-4F51-B599-434A7FEF0D2D}"/>
              </a:ext>
            </a:extLst>
          </p:cNvPr>
          <p:cNvSpPr txBox="1"/>
          <p:nvPr userDrawn="1"/>
        </p:nvSpPr>
        <p:spPr>
          <a:xfrm>
            <a:off x="4210629"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1</a:t>
            </a:r>
          </a:p>
        </p:txBody>
      </p:sp>
      <p:sp>
        <p:nvSpPr>
          <p:cNvPr id="11" name="TextBox 10">
            <a:extLst>
              <a:ext uri="{FF2B5EF4-FFF2-40B4-BE49-F238E27FC236}">
                <a16:creationId xmlns:a16="http://schemas.microsoft.com/office/drawing/2014/main" id="{15363EC0-4B10-439E-BA8C-5A112F7E51C5}"/>
              </a:ext>
            </a:extLst>
          </p:cNvPr>
          <p:cNvSpPr txBox="1"/>
          <p:nvPr userDrawn="1"/>
        </p:nvSpPr>
        <p:spPr>
          <a:xfrm>
            <a:off x="0" y="0"/>
            <a:ext cx="2322325" cy="2769989"/>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13" name="Rectangle 12">
            <a:extLst>
              <a:ext uri="{FF2B5EF4-FFF2-40B4-BE49-F238E27FC236}">
                <a16:creationId xmlns:a16="http://schemas.microsoft.com/office/drawing/2014/main" id="{D02C0B5E-234E-476F-8CFC-C56AEF6593BD}"/>
              </a:ext>
            </a:extLst>
          </p:cNvPr>
          <p:cNvSpPr/>
          <p:nvPr userDrawn="1"/>
        </p:nvSpPr>
        <p:spPr>
          <a:xfrm>
            <a:off x="248478" y="417394"/>
            <a:ext cx="2017644" cy="2022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Box 7">
            <a:extLst>
              <a:ext uri="{FF2B5EF4-FFF2-40B4-BE49-F238E27FC236}">
                <a16:creationId xmlns:a16="http://schemas.microsoft.com/office/drawing/2014/main" id="{66FD71E8-A178-4E57-A195-73E15C40FD69}"/>
              </a:ext>
            </a:extLst>
          </p:cNvPr>
          <p:cNvSpPr txBox="1"/>
          <p:nvPr userDrawn="1"/>
        </p:nvSpPr>
        <p:spPr>
          <a:xfrm>
            <a:off x="2567330" y="604453"/>
            <a:ext cx="6492694" cy="307777"/>
          </a:xfrm>
          <a:prstGeom prst="rect">
            <a:avLst/>
          </a:prstGeom>
          <a:noFill/>
        </p:spPr>
        <p:txBody>
          <a:bodyPr wrap="square" rtlCol="0">
            <a:spAutoFit/>
          </a:bodyPr>
          <a:lstStyle/>
          <a:p>
            <a:pPr marL="228600" indent="-228600" defTabSz="1005840">
              <a:buFont typeface="+mj-lt"/>
              <a:buAutoNum type="arabicPeriod"/>
            </a:pPr>
            <a:r>
              <a:rPr lang="en-US" sz="1400" dirty="0">
                <a:solidFill>
                  <a:prstClr val="black"/>
                </a:solidFill>
                <a:latin typeface="Verdana" panose="020B0604030504040204" pitchFamily="34" charset="0"/>
                <a:ea typeface="Verdana" panose="020B0604030504040204" pitchFamily="34" charset="0"/>
              </a:rPr>
              <a:t>Which statement is true about heat transfer?</a:t>
            </a:r>
          </a:p>
        </p:txBody>
      </p:sp>
      <p:sp>
        <p:nvSpPr>
          <p:cNvPr id="15" name="TextBox 14">
            <a:extLst>
              <a:ext uri="{FF2B5EF4-FFF2-40B4-BE49-F238E27FC236}">
                <a16:creationId xmlns:a16="http://schemas.microsoft.com/office/drawing/2014/main" id="{94411A12-305D-4CFE-A14A-8A4697893605}"/>
              </a:ext>
            </a:extLst>
          </p:cNvPr>
          <p:cNvSpPr txBox="1"/>
          <p:nvPr userDrawn="1"/>
        </p:nvSpPr>
        <p:spPr>
          <a:xfrm>
            <a:off x="2664125" y="908347"/>
            <a:ext cx="5589419" cy="1233736"/>
          </a:xfrm>
          <a:prstGeom prst="rect">
            <a:avLst/>
          </a:prstGeom>
          <a:noFill/>
        </p:spPr>
        <p:txBody>
          <a:bodyPr wrap="square" rtlCol="0">
            <a:spAutoFit/>
          </a:bodyPr>
          <a:lstStyle/>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Heat can only transfer when touching another object</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Heat always travels up</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Heat transfers from cooler to warmer objects</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Heat transfers from hotter to cooler objects</a:t>
            </a:r>
          </a:p>
          <a:p>
            <a:pPr defTabSz="1005840">
              <a:lnSpc>
                <a:spcPct val="150000"/>
              </a:lnSpc>
            </a:pPr>
            <a:endParaRPr lang="en-US" sz="1400" dirty="0">
              <a:solidFill>
                <a:prstClr val="black"/>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2DCBC3F6-0184-4894-AB28-98A9CA4E6E01}"/>
              </a:ext>
            </a:extLst>
          </p:cNvPr>
          <p:cNvSpPr txBox="1"/>
          <p:nvPr userDrawn="1"/>
        </p:nvSpPr>
        <p:spPr>
          <a:xfrm>
            <a:off x="2567330" y="1910159"/>
            <a:ext cx="6492694" cy="307777"/>
          </a:xfrm>
          <a:prstGeom prst="rect">
            <a:avLst/>
          </a:prstGeom>
          <a:noFill/>
        </p:spPr>
        <p:txBody>
          <a:bodyPr wrap="square" rtlCol="0">
            <a:spAutoFit/>
          </a:bodyPr>
          <a:lstStyle/>
          <a:p>
            <a:pPr marL="228600" indent="-228600" defTabSz="1005840">
              <a:buFont typeface="+mj-lt"/>
              <a:buAutoNum type="arabicPeriod" startAt="2"/>
            </a:pPr>
            <a:r>
              <a:rPr lang="en-US" sz="1400" dirty="0">
                <a:solidFill>
                  <a:prstClr val="black"/>
                </a:solidFill>
                <a:latin typeface="Verdana" panose="020B0604030504040204" pitchFamily="34" charset="0"/>
                <a:ea typeface="Verdana" panose="020B0604030504040204" pitchFamily="34" charset="0"/>
              </a:rPr>
              <a:t>Which situation best represents conduction?</a:t>
            </a:r>
          </a:p>
        </p:txBody>
      </p:sp>
      <p:sp>
        <p:nvSpPr>
          <p:cNvPr id="19" name="Rectangle 18">
            <a:extLst>
              <a:ext uri="{FF2B5EF4-FFF2-40B4-BE49-F238E27FC236}">
                <a16:creationId xmlns:a16="http://schemas.microsoft.com/office/drawing/2014/main" id="{9C46D431-7E57-4444-987F-D33D115FEB87}"/>
              </a:ext>
            </a:extLst>
          </p:cNvPr>
          <p:cNvSpPr/>
          <p:nvPr userDrawn="1"/>
        </p:nvSpPr>
        <p:spPr>
          <a:xfrm>
            <a:off x="2664125" y="2200684"/>
            <a:ext cx="6161405" cy="954107"/>
          </a:xfrm>
          <a:prstGeom prst="rect">
            <a:avLst/>
          </a:prstGeom>
        </p:spPr>
        <p:txBody>
          <a:bodyPr wrap="square">
            <a:spAutoFit/>
          </a:bodyPr>
          <a:lstStyle/>
          <a:p>
            <a:pPr marL="377190" indent="-228600" defTabSz="1005840">
              <a:buFontTx/>
              <a:buAutoNum type="alphaUcPeriod"/>
            </a:pPr>
            <a:r>
              <a:rPr lang="en-US" sz="1400" dirty="0">
                <a:solidFill>
                  <a:prstClr val="black"/>
                </a:solidFill>
                <a:latin typeface="Verdana" panose="020B0604030504040204" pitchFamily="34" charset="0"/>
                <a:ea typeface="Verdana" panose="020B0604030504040204" pitchFamily="34" charset="0"/>
              </a:rPr>
              <a:t>Heat from a campfire</a:t>
            </a:r>
          </a:p>
          <a:p>
            <a:pPr marL="377190" indent="-228600" defTabSz="1005840">
              <a:buFontTx/>
              <a:buAutoNum type="alphaUcPeriod"/>
            </a:pPr>
            <a:r>
              <a:rPr lang="en-US" sz="1400" dirty="0">
                <a:solidFill>
                  <a:prstClr val="black"/>
                </a:solidFill>
                <a:latin typeface="Verdana" panose="020B0604030504040204" pitchFamily="34" charset="0"/>
                <a:ea typeface="Verdana" panose="020B0604030504040204" pitchFamily="34" charset="0"/>
              </a:rPr>
              <a:t>A hot air balloon taking off</a:t>
            </a:r>
          </a:p>
          <a:p>
            <a:pPr marL="377190" indent="-228600" defTabSz="1005840">
              <a:buFontTx/>
              <a:buAutoNum type="alphaUcPeriod"/>
            </a:pPr>
            <a:r>
              <a:rPr lang="en-US" sz="1400" dirty="0">
                <a:solidFill>
                  <a:prstClr val="black"/>
                </a:solidFill>
                <a:latin typeface="Verdana" panose="020B0604030504040204" pitchFamily="34" charset="0"/>
                <a:ea typeface="Verdana" panose="020B0604030504040204" pitchFamily="34" charset="0"/>
              </a:rPr>
              <a:t>Touching a hot piece of metal</a:t>
            </a:r>
          </a:p>
          <a:p>
            <a:pPr marL="377190" indent="-228600" defTabSz="1005840">
              <a:buFontTx/>
              <a:buAutoNum type="alphaUcPeriod"/>
            </a:pPr>
            <a:r>
              <a:rPr lang="en-US" sz="1400" dirty="0">
                <a:solidFill>
                  <a:prstClr val="black"/>
                </a:solidFill>
                <a:latin typeface="Verdana" panose="020B0604030504040204" pitchFamily="34" charset="0"/>
                <a:ea typeface="Verdana" panose="020B0604030504040204" pitchFamily="34" charset="0"/>
              </a:rPr>
              <a:t>Getting sunburned</a:t>
            </a:r>
          </a:p>
        </p:txBody>
      </p:sp>
      <p:sp>
        <p:nvSpPr>
          <p:cNvPr id="21" name="TextBox 20">
            <a:extLst>
              <a:ext uri="{FF2B5EF4-FFF2-40B4-BE49-F238E27FC236}">
                <a16:creationId xmlns:a16="http://schemas.microsoft.com/office/drawing/2014/main" id="{27B9ED52-D916-4805-9083-01E3F6B70995}"/>
              </a:ext>
            </a:extLst>
          </p:cNvPr>
          <p:cNvSpPr txBox="1"/>
          <p:nvPr userDrawn="1"/>
        </p:nvSpPr>
        <p:spPr>
          <a:xfrm>
            <a:off x="2567330" y="3285110"/>
            <a:ext cx="6161405" cy="307777"/>
          </a:xfrm>
          <a:prstGeom prst="rect">
            <a:avLst/>
          </a:prstGeom>
          <a:noFill/>
        </p:spPr>
        <p:txBody>
          <a:bodyPr wrap="square" rtlCol="0">
            <a:spAutoFit/>
          </a:bodyPr>
          <a:lstStyle/>
          <a:p>
            <a:pPr marL="228600" indent="-228600" defTabSz="1005840">
              <a:buFont typeface="+mj-lt"/>
              <a:buAutoNum type="arabicPeriod" startAt="3"/>
            </a:pPr>
            <a:r>
              <a:rPr lang="en-US" sz="1400" dirty="0">
                <a:solidFill>
                  <a:prstClr val="black"/>
                </a:solidFill>
                <a:latin typeface="Verdana" panose="020B0604030504040204" pitchFamily="34" charset="0"/>
                <a:ea typeface="Verdana" panose="020B0604030504040204" pitchFamily="34" charset="0"/>
              </a:rPr>
              <a:t>Which situation best represents convection?</a:t>
            </a:r>
          </a:p>
        </p:txBody>
      </p:sp>
      <p:sp>
        <p:nvSpPr>
          <p:cNvPr id="23" name="TextBox 22">
            <a:extLst>
              <a:ext uri="{FF2B5EF4-FFF2-40B4-BE49-F238E27FC236}">
                <a16:creationId xmlns:a16="http://schemas.microsoft.com/office/drawing/2014/main" id="{D3245B45-EAF1-4A56-9B1A-9D9D7E583DDB}"/>
              </a:ext>
            </a:extLst>
          </p:cNvPr>
          <p:cNvSpPr txBox="1"/>
          <p:nvPr userDrawn="1"/>
        </p:nvSpPr>
        <p:spPr>
          <a:xfrm>
            <a:off x="2664125" y="3592887"/>
            <a:ext cx="4726974" cy="1233736"/>
          </a:xfrm>
          <a:prstGeom prst="rect">
            <a:avLst/>
          </a:prstGeom>
          <a:noFill/>
        </p:spPr>
        <p:txBody>
          <a:bodyPr wrap="square" rtlCol="0">
            <a:spAutoFit/>
          </a:bodyPr>
          <a:lstStyle/>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Heat from a campfire</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A hot air balloon taking off</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Touching a hot piece of metal</a:t>
            </a:r>
          </a:p>
          <a:p>
            <a:pPr marL="377190" indent="-228600" defTabSz="1005840">
              <a:lnSpc>
                <a:spcPct val="100000"/>
              </a:lnSpc>
              <a:buFontTx/>
              <a:buAutoNum type="alphaUcPeriod"/>
            </a:pPr>
            <a:r>
              <a:rPr lang="en-US" sz="1400" dirty="0">
                <a:solidFill>
                  <a:prstClr val="black"/>
                </a:solidFill>
                <a:latin typeface="Verdana" panose="020B0604030504040204" pitchFamily="34" charset="0"/>
                <a:ea typeface="Verdana" panose="020B0604030504040204" pitchFamily="34" charset="0"/>
              </a:rPr>
              <a:t>Getting sunburned</a:t>
            </a:r>
          </a:p>
          <a:p>
            <a:pPr defTabSz="1005840">
              <a:lnSpc>
                <a:spcPct val="150000"/>
              </a:lnSpc>
            </a:pPr>
            <a:endParaRPr lang="en-US" sz="1400" dirty="0">
              <a:solidFill>
                <a:prstClr val="black"/>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64657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ssess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D2B181-0BF3-4F51-B599-434A7FEF0D2D}"/>
              </a:ext>
            </a:extLst>
          </p:cNvPr>
          <p:cNvSpPr txBox="1"/>
          <p:nvPr userDrawn="1"/>
        </p:nvSpPr>
        <p:spPr>
          <a:xfrm>
            <a:off x="4210629"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2</a:t>
            </a:r>
          </a:p>
        </p:txBody>
      </p:sp>
      <p:sp>
        <p:nvSpPr>
          <p:cNvPr id="5" name="TextBox 4">
            <a:extLst>
              <a:ext uri="{FF2B5EF4-FFF2-40B4-BE49-F238E27FC236}">
                <a16:creationId xmlns:a16="http://schemas.microsoft.com/office/drawing/2014/main" id="{82490E7E-EFB0-47ED-8DC1-EE6D713BE435}"/>
              </a:ext>
            </a:extLst>
          </p:cNvPr>
          <p:cNvSpPr txBox="1"/>
          <p:nvPr userDrawn="1"/>
        </p:nvSpPr>
        <p:spPr>
          <a:xfrm>
            <a:off x="0" y="0"/>
            <a:ext cx="2322325" cy="3508653"/>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5.</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6.</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7.</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8.</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7" name="Rectangle 6">
            <a:extLst>
              <a:ext uri="{FF2B5EF4-FFF2-40B4-BE49-F238E27FC236}">
                <a16:creationId xmlns:a16="http://schemas.microsoft.com/office/drawing/2014/main" id="{111E3B40-DCB9-4AA6-9F35-02E82CB8464F}"/>
              </a:ext>
            </a:extLst>
          </p:cNvPr>
          <p:cNvSpPr/>
          <p:nvPr userDrawn="1"/>
        </p:nvSpPr>
        <p:spPr>
          <a:xfrm>
            <a:off x="248478" y="417393"/>
            <a:ext cx="2017644" cy="3091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Box 19">
            <a:extLst>
              <a:ext uri="{FF2B5EF4-FFF2-40B4-BE49-F238E27FC236}">
                <a16:creationId xmlns:a16="http://schemas.microsoft.com/office/drawing/2014/main" id="{2BDD9288-633C-4439-878D-18C4BB2D7A58}"/>
              </a:ext>
            </a:extLst>
          </p:cNvPr>
          <p:cNvSpPr txBox="1"/>
          <p:nvPr userDrawn="1"/>
        </p:nvSpPr>
        <p:spPr>
          <a:xfrm>
            <a:off x="2575560" y="706806"/>
            <a:ext cx="6431280"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500" i="1" dirty="0">
                <a:latin typeface="Verdana" panose="020B0604030504040204" pitchFamily="34" charset="0"/>
                <a:ea typeface="Verdana" panose="020B0604030504040204" pitchFamily="34" charset="0"/>
              </a:rPr>
              <a:t>Use the vocabulary words from “Read It” to complete the following sentences.</a:t>
            </a:r>
          </a:p>
        </p:txBody>
      </p:sp>
      <p:sp>
        <p:nvSpPr>
          <p:cNvPr id="10" name="Rectangle 9">
            <a:extLst>
              <a:ext uri="{FF2B5EF4-FFF2-40B4-BE49-F238E27FC236}">
                <a16:creationId xmlns:a16="http://schemas.microsoft.com/office/drawing/2014/main" id="{77481C1A-6589-494E-B20E-98A8A8CCED96}"/>
              </a:ext>
            </a:extLst>
          </p:cNvPr>
          <p:cNvSpPr/>
          <p:nvPr userDrawn="1"/>
        </p:nvSpPr>
        <p:spPr>
          <a:xfrm>
            <a:off x="2575560" y="1462288"/>
            <a:ext cx="6431280" cy="1754326"/>
          </a:xfrm>
          <a:prstGeom prst="rect">
            <a:avLst/>
          </a:prstGeom>
        </p:spPr>
        <p:txBody>
          <a:bodyPr wrap="square">
            <a:spAutoFit/>
          </a:bodyPr>
          <a:lstStyle/>
          <a:p>
            <a:pPr defTabSz="1005840"/>
            <a:r>
              <a:rPr lang="en-US" sz="1800" dirty="0">
                <a:solidFill>
                  <a:prstClr val="black"/>
                </a:solidFill>
                <a:latin typeface="Verdana" panose="020B0604030504040204" pitchFamily="34" charset="0"/>
                <a:ea typeface="Verdana" panose="020B0604030504040204" pitchFamily="34" charset="0"/>
              </a:rPr>
              <a:t>Sound and light are both found as (4)_____, with a variety of (5)_____. The sun, a source of light waves specifically, releases a type of (6)_____. The sun emits invisible (7)_____. It can be found as UVA or UVB types. These lights give off different levels of (8)_____, some of which can be harmful.</a:t>
            </a:r>
          </a:p>
        </p:txBody>
      </p:sp>
    </p:spTree>
    <p:extLst>
      <p:ext uri="{BB962C8B-B14F-4D97-AF65-F5344CB8AC3E}">
        <p14:creationId xmlns:p14="http://schemas.microsoft.com/office/powerpoint/2010/main" val="1957967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llenge It">
    <p:spTree>
      <p:nvGrpSpPr>
        <p:cNvPr id="1" name=""/>
        <p:cNvGrpSpPr/>
        <p:nvPr/>
      </p:nvGrpSpPr>
      <p:grpSpPr>
        <a:xfrm>
          <a:off x="0" y="0"/>
          <a:ext cx="0" cy="0"/>
          <a:chOff x="0" y="0"/>
          <a:chExt cx="0" cy="0"/>
        </a:xfrm>
      </p:grpSpPr>
      <p:graphicFrame>
        <p:nvGraphicFramePr>
          <p:cNvPr id="15" name="Table 15">
            <a:extLst>
              <a:ext uri="{FF2B5EF4-FFF2-40B4-BE49-F238E27FC236}">
                <a16:creationId xmlns:a16="http://schemas.microsoft.com/office/drawing/2014/main" id="{25353455-9749-4D24-9DF0-9DBC6E3C350C}"/>
              </a:ext>
            </a:extLst>
          </p:cNvPr>
          <p:cNvGraphicFramePr>
            <a:graphicFrameLocks noGrp="1"/>
          </p:cNvGraphicFramePr>
          <p:nvPr userDrawn="1">
            <p:extLst>
              <p:ext uri="{D42A27DB-BD31-4B8C-83A1-F6EECF244321}">
                <p14:modId xmlns:p14="http://schemas.microsoft.com/office/powerpoint/2010/main" val="762881312"/>
              </p:ext>
            </p:extLst>
          </p:nvPr>
        </p:nvGraphicFramePr>
        <p:xfrm>
          <a:off x="3382318" y="1577064"/>
          <a:ext cx="5037782" cy="3143000"/>
        </p:xfrm>
        <a:graphic>
          <a:graphicData uri="http://schemas.openxmlformats.org/drawingml/2006/table">
            <a:tbl>
              <a:tblPr firstRow="1" bandRow="1">
                <a:tableStyleId>{5C22544A-7EE6-4342-B048-85BDC9FD1C3A}</a:tableStyleId>
              </a:tblPr>
              <a:tblGrid>
                <a:gridCol w="2518891">
                  <a:extLst>
                    <a:ext uri="{9D8B030D-6E8A-4147-A177-3AD203B41FA5}">
                      <a16:colId xmlns:a16="http://schemas.microsoft.com/office/drawing/2014/main" val="2633989542"/>
                    </a:ext>
                  </a:extLst>
                </a:gridCol>
                <a:gridCol w="2518891">
                  <a:extLst>
                    <a:ext uri="{9D8B030D-6E8A-4147-A177-3AD203B41FA5}">
                      <a16:colId xmlns:a16="http://schemas.microsoft.com/office/drawing/2014/main" val="236157691"/>
                    </a:ext>
                  </a:extLst>
                </a:gridCol>
              </a:tblGrid>
              <a:tr h="1571500">
                <a:tc>
                  <a:txBody>
                    <a:bodyPr/>
                    <a:lstStyle/>
                    <a:p>
                      <a:pPr algn="ctr"/>
                      <a:endParaRPr lang="en-US" dirty="0"/>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alpha val="50000"/>
                      </a:srgbClr>
                    </a:solidFill>
                  </a:tcPr>
                </a:tc>
                <a:tc>
                  <a:txBody>
                    <a:bodyPr/>
                    <a:lstStyle/>
                    <a:p>
                      <a:endParaRPr lang="en-US" dirty="0"/>
                    </a:p>
                  </a:txBody>
                  <a:tcP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alpha val="50000"/>
                      </a:srgbClr>
                    </a:solidFill>
                  </a:tcPr>
                </a:tc>
                <a:extLst>
                  <a:ext uri="{0D108BD9-81ED-4DB2-BD59-A6C34878D82A}">
                    <a16:rowId xmlns:a16="http://schemas.microsoft.com/office/drawing/2014/main" val="2615647320"/>
                  </a:ext>
                </a:extLst>
              </a:tr>
              <a:tr h="1571500">
                <a:tc>
                  <a:txBody>
                    <a:bodyPr/>
                    <a:lstStyle/>
                    <a:p>
                      <a:endParaRPr lang="en-US" dirty="0"/>
                    </a:p>
                  </a:txBody>
                  <a:tcP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alpha val="50000"/>
                      </a:srgbClr>
                    </a:solidFill>
                  </a:tcPr>
                </a:tc>
                <a:tc>
                  <a:txBody>
                    <a:bodyPr/>
                    <a:lstStyle/>
                    <a:p>
                      <a:endParaRPr lang="en-US" dirty="0"/>
                    </a:p>
                  </a:txBody>
                  <a:tcP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alpha val="50000"/>
                      </a:srgbClr>
                    </a:solidFill>
                  </a:tcPr>
                </a:tc>
                <a:extLst>
                  <a:ext uri="{0D108BD9-81ED-4DB2-BD59-A6C34878D82A}">
                    <a16:rowId xmlns:a16="http://schemas.microsoft.com/office/drawing/2014/main" val="3664205265"/>
                  </a:ext>
                </a:extLst>
              </a:tr>
            </a:tbl>
          </a:graphicData>
        </a:graphic>
      </p:graphicFrame>
      <p:sp>
        <p:nvSpPr>
          <p:cNvPr id="2" name="Rectangle 1">
            <a:extLst>
              <a:ext uri="{FF2B5EF4-FFF2-40B4-BE49-F238E27FC236}">
                <a16:creationId xmlns:a16="http://schemas.microsoft.com/office/drawing/2014/main" id="{84F06F82-1646-4F31-9CBA-23C41FF8C119}"/>
              </a:ext>
            </a:extLst>
          </p:cNvPr>
          <p:cNvSpPr/>
          <p:nvPr userDrawn="1"/>
        </p:nvSpPr>
        <p:spPr>
          <a:xfrm>
            <a:off x="3382319" y="629755"/>
            <a:ext cx="5487361" cy="830997"/>
          </a:xfrm>
          <a:prstGeom prst="rect">
            <a:avLst/>
          </a:prstGeom>
        </p:spPr>
        <p:txBody>
          <a:bodyPr wrap="square">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All other stations must be completed before you begin this station.  Choose one or more of the activities below.</a:t>
            </a:r>
          </a:p>
        </p:txBody>
      </p:sp>
      <p:sp>
        <p:nvSpPr>
          <p:cNvPr id="21" name="TextBox 20">
            <a:extLst>
              <a:ext uri="{FF2B5EF4-FFF2-40B4-BE49-F238E27FC236}">
                <a16:creationId xmlns:a16="http://schemas.microsoft.com/office/drawing/2014/main" id="{26DFBCA8-9289-4AC3-B083-AC23E40C4776}"/>
              </a:ext>
            </a:extLst>
          </p:cNvPr>
          <p:cNvSpPr txBox="1"/>
          <p:nvPr userDrawn="1"/>
        </p:nvSpPr>
        <p:spPr>
          <a:xfrm>
            <a:off x="305566" y="2368535"/>
            <a:ext cx="1704912" cy="1077218"/>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rPr>
              <a:t>Click on the word to go to the page for that activity.</a:t>
            </a:r>
          </a:p>
        </p:txBody>
      </p:sp>
    </p:spTree>
    <p:extLst>
      <p:ext uri="{BB962C8B-B14F-4D97-AF65-F5344CB8AC3E}">
        <p14:creationId xmlns:p14="http://schemas.microsoft.com/office/powerpoint/2010/main" val="2042484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4BD233A-7F2D-48FE-8668-FA33570A5268}"/>
              </a:ext>
            </a:extLst>
          </p:cNvPr>
          <p:cNvSpPr txBox="1"/>
          <p:nvPr userDrawn="1"/>
        </p:nvSpPr>
        <p:spPr>
          <a:xfrm>
            <a:off x="261048" y="274661"/>
            <a:ext cx="2099556" cy="338554"/>
          </a:xfrm>
          <a:prstGeom prst="rect">
            <a:avLst/>
          </a:prstGeom>
          <a:noFill/>
        </p:spPr>
        <p:txBody>
          <a:bodyPr wrap="square" rtlCol="0">
            <a:spAutoFit/>
          </a:bodyPr>
          <a:lstStyle/>
          <a:p>
            <a:pPr algn="l"/>
            <a:r>
              <a:rPr lang="en-US" sz="1600" b="1" dirty="0">
                <a:latin typeface="Verdana" panose="020B0604030504040204" pitchFamily="34" charset="0"/>
                <a:ea typeface="Verdana" panose="020B0604030504040204" pitchFamily="34" charset="0"/>
              </a:rPr>
              <a:t>FLASHCARDS</a:t>
            </a:r>
            <a:endParaRPr lang="en-US" sz="1600"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B2B481D0-7ED4-4200-BA08-23A25DC67C40}"/>
              </a:ext>
            </a:extLst>
          </p:cNvPr>
          <p:cNvSpPr txBox="1"/>
          <p:nvPr userDrawn="1"/>
        </p:nvSpPr>
        <p:spPr>
          <a:xfrm>
            <a:off x="261048" y="678924"/>
            <a:ext cx="2158302" cy="2062103"/>
          </a:xfrm>
          <a:prstGeom prst="rect">
            <a:avLst/>
          </a:prstGeom>
          <a:noFill/>
        </p:spPr>
        <p:txBody>
          <a:bodyPr wrap="square" rtlCol="0">
            <a:spAutoFit/>
          </a:bodyPr>
          <a:lstStyle/>
          <a:p>
            <a:pPr>
              <a:spcAft>
                <a:spcPts val="600"/>
              </a:spcAft>
            </a:pPr>
            <a:r>
              <a:rPr lang="en-US" sz="1600" dirty="0">
                <a:latin typeface="Verdana" panose="020B0604030504040204" pitchFamily="34" charset="0"/>
                <a:ea typeface="Verdana" panose="020B0604030504040204" pitchFamily="34" charset="0"/>
              </a:rPr>
              <a:t>Select at least 10 vocabulary terms from this lab. Use index cards to create flashcards of the vocabulary terms and definitions.</a:t>
            </a:r>
          </a:p>
        </p:txBody>
      </p:sp>
      <p:sp>
        <p:nvSpPr>
          <p:cNvPr id="9" name="TextBox 8">
            <a:extLst>
              <a:ext uri="{FF2B5EF4-FFF2-40B4-BE49-F238E27FC236}">
                <a16:creationId xmlns:a16="http://schemas.microsoft.com/office/drawing/2014/main" id="{E934A3AA-3030-4E66-8C27-996C193F86C3}"/>
              </a:ext>
            </a:extLst>
          </p:cNvPr>
          <p:cNvSpPr txBox="1"/>
          <p:nvPr userDrawn="1"/>
        </p:nvSpPr>
        <p:spPr>
          <a:xfrm>
            <a:off x="2724539" y="1001486"/>
            <a:ext cx="6158413" cy="3662541"/>
          </a:xfrm>
          <a:custGeom>
            <a:avLst/>
            <a:gdLst>
              <a:gd name="connsiteX0" fmla="*/ 0 w 6158413"/>
              <a:gd name="connsiteY0" fmla="*/ 0 h 3662541"/>
              <a:gd name="connsiteX1" fmla="*/ 375103 w 6158413"/>
              <a:gd name="connsiteY1" fmla="*/ 0 h 3662541"/>
              <a:gd name="connsiteX2" fmla="*/ 811791 w 6158413"/>
              <a:gd name="connsiteY2" fmla="*/ 0 h 3662541"/>
              <a:gd name="connsiteX3" fmla="*/ 1494815 w 6158413"/>
              <a:gd name="connsiteY3" fmla="*/ 0 h 3662541"/>
              <a:gd name="connsiteX4" fmla="*/ 1931502 w 6158413"/>
              <a:gd name="connsiteY4" fmla="*/ 0 h 3662541"/>
              <a:gd name="connsiteX5" fmla="*/ 2368190 w 6158413"/>
              <a:gd name="connsiteY5" fmla="*/ 0 h 3662541"/>
              <a:gd name="connsiteX6" fmla="*/ 2804877 w 6158413"/>
              <a:gd name="connsiteY6" fmla="*/ 0 h 3662541"/>
              <a:gd name="connsiteX7" fmla="*/ 3303149 w 6158413"/>
              <a:gd name="connsiteY7" fmla="*/ 0 h 3662541"/>
              <a:gd name="connsiteX8" fmla="*/ 3678252 w 6158413"/>
              <a:gd name="connsiteY8" fmla="*/ 0 h 3662541"/>
              <a:gd name="connsiteX9" fmla="*/ 4114940 w 6158413"/>
              <a:gd name="connsiteY9" fmla="*/ 0 h 3662541"/>
              <a:gd name="connsiteX10" fmla="*/ 4613211 w 6158413"/>
              <a:gd name="connsiteY10" fmla="*/ 0 h 3662541"/>
              <a:gd name="connsiteX11" fmla="*/ 5234651 w 6158413"/>
              <a:gd name="connsiteY11" fmla="*/ 0 h 3662541"/>
              <a:gd name="connsiteX12" fmla="*/ 6158413 w 6158413"/>
              <a:gd name="connsiteY12" fmla="*/ 0 h 3662541"/>
              <a:gd name="connsiteX13" fmla="*/ 6158413 w 6158413"/>
              <a:gd name="connsiteY13" fmla="*/ 486595 h 3662541"/>
              <a:gd name="connsiteX14" fmla="*/ 6158413 w 6158413"/>
              <a:gd name="connsiteY14" fmla="*/ 899939 h 3662541"/>
              <a:gd name="connsiteX15" fmla="*/ 6158413 w 6158413"/>
              <a:gd name="connsiteY15" fmla="*/ 1386533 h 3662541"/>
              <a:gd name="connsiteX16" fmla="*/ 6158413 w 6158413"/>
              <a:gd name="connsiteY16" fmla="*/ 1946379 h 3662541"/>
              <a:gd name="connsiteX17" fmla="*/ 6158413 w 6158413"/>
              <a:gd name="connsiteY17" fmla="*/ 2396348 h 3662541"/>
              <a:gd name="connsiteX18" fmla="*/ 6158413 w 6158413"/>
              <a:gd name="connsiteY18" fmla="*/ 2846318 h 3662541"/>
              <a:gd name="connsiteX19" fmla="*/ 6158413 w 6158413"/>
              <a:gd name="connsiteY19" fmla="*/ 3662541 h 3662541"/>
              <a:gd name="connsiteX20" fmla="*/ 5783310 w 6158413"/>
              <a:gd name="connsiteY20" fmla="*/ 3662541 h 3662541"/>
              <a:gd name="connsiteX21" fmla="*/ 5223454 w 6158413"/>
              <a:gd name="connsiteY21" fmla="*/ 3662541 h 3662541"/>
              <a:gd name="connsiteX22" fmla="*/ 4540430 w 6158413"/>
              <a:gd name="connsiteY22" fmla="*/ 3662541 h 3662541"/>
              <a:gd name="connsiteX23" fmla="*/ 4042158 w 6158413"/>
              <a:gd name="connsiteY23" fmla="*/ 3662541 h 3662541"/>
              <a:gd name="connsiteX24" fmla="*/ 3543887 w 6158413"/>
              <a:gd name="connsiteY24" fmla="*/ 3662541 h 3662541"/>
              <a:gd name="connsiteX25" fmla="*/ 3107199 w 6158413"/>
              <a:gd name="connsiteY25" fmla="*/ 3662541 h 3662541"/>
              <a:gd name="connsiteX26" fmla="*/ 2732096 w 6158413"/>
              <a:gd name="connsiteY26" fmla="*/ 3662541 h 3662541"/>
              <a:gd name="connsiteX27" fmla="*/ 2295408 w 6158413"/>
              <a:gd name="connsiteY27" fmla="*/ 3662541 h 3662541"/>
              <a:gd name="connsiteX28" fmla="*/ 1797137 w 6158413"/>
              <a:gd name="connsiteY28" fmla="*/ 3662541 h 3662541"/>
              <a:gd name="connsiteX29" fmla="*/ 1175697 w 6158413"/>
              <a:gd name="connsiteY29" fmla="*/ 3662541 h 3662541"/>
              <a:gd name="connsiteX30" fmla="*/ 492673 w 6158413"/>
              <a:gd name="connsiteY30" fmla="*/ 3662541 h 3662541"/>
              <a:gd name="connsiteX31" fmla="*/ 0 w 6158413"/>
              <a:gd name="connsiteY31" fmla="*/ 3662541 h 3662541"/>
              <a:gd name="connsiteX32" fmla="*/ 0 w 6158413"/>
              <a:gd name="connsiteY32" fmla="*/ 3102695 h 3662541"/>
              <a:gd name="connsiteX33" fmla="*/ 0 w 6158413"/>
              <a:gd name="connsiteY33" fmla="*/ 2689352 h 3662541"/>
              <a:gd name="connsiteX34" fmla="*/ 0 w 6158413"/>
              <a:gd name="connsiteY34" fmla="*/ 2202757 h 3662541"/>
              <a:gd name="connsiteX35" fmla="*/ 0 w 6158413"/>
              <a:gd name="connsiteY35" fmla="*/ 1716162 h 3662541"/>
              <a:gd name="connsiteX36" fmla="*/ 0 w 6158413"/>
              <a:gd name="connsiteY36" fmla="*/ 1229567 h 3662541"/>
              <a:gd name="connsiteX37" fmla="*/ 0 w 6158413"/>
              <a:gd name="connsiteY37" fmla="*/ 633096 h 3662541"/>
              <a:gd name="connsiteX38" fmla="*/ 0 w 6158413"/>
              <a:gd name="connsiteY38" fmla="*/ 0 h 366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58413" h="3662541"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90627" y="191962"/>
                  <a:pt x="6156969" y="288765"/>
                  <a:pt x="6158413" y="486595"/>
                </a:cubicBezTo>
                <a:cubicBezTo>
                  <a:pt x="6159857" y="684425"/>
                  <a:pt x="6129484" y="757755"/>
                  <a:pt x="6158413" y="899939"/>
                </a:cubicBezTo>
                <a:cubicBezTo>
                  <a:pt x="6187342" y="1042123"/>
                  <a:pt x="6111601" y="1179847"/>
                  <a:pt x="6158413" y="1386533"/>
                </a:cubicBezTo>
                <a:cubicBezTo>
                  <a:pt x="6205225" y="1593219"/>
                  <a:pt x="6096493" y="1711914"/>
                  <a:pt x="6158413" y="1946379"/>
                </a:cubicBezTo>
                <a:cubicBezTo>
                  <a:pt x="6220333" y="2180844"/>
                  <a:pt x="6154523" y="2278257"/>
                  <a:pt x="6158413" y="2396348"/>
                </a:cubicBezTo>
                <a:cubicBezTo>
                  <a:pt x="6162303" y="2514439"/>
                  <a:pt x="6145046" y="2678009"/>
                  <a:pt x="6158413" y="2846318"/>
                </a:cubicBezTo>
                <a:cubicBezTo>
                  <a:pt x="6171780" y="3014627"/>
                  <a:pt x="6130125" y="3346867"/>
                  <a:pt x="6158413" y="3662541"/>
                </a:cubicBezTo>
                <a:cubicBezTo>
                  <a:pt x="5997798" y="3699039"/>
                  <a:pt x="5955466" y="3632609"/>
                  <a:pt x="5783310" y="3662541"/>
                </a:cubicBezTo>
                <a:cubicBezTo>
                  <a:pt x="5611154" y="3692473"/>
                  <a:pt x="5382829" y="3643174"/>
                  <a:pt x="5223454" y="3662541"/>
                </a:cubicBezTo>
                <a:cubicBezTo>
                  <a:pt x="5064079" y="3681908"/>
                  <a:pt x="4734043" y="3659881"/>
                  <a:pt x="4540430" y="3662541"/>
                </a:cubicBezTo>
                <a:cubicBezTo>
                  <a:pt x="4346817" y="3665201"/>
                  <a:pt x="4171290" y="3652802"/>
                  <a:pt x="4042158" y="3662541"/>
                </a:cubicBezTo>
                <a:cubicBezTo>
                  <a:pt x="3913026" y="3672280"/>
                  <a:pt x="3656701" y="3655227"/>
                  <a:pt x="3543887" y="3662541"/>
                </a:cubicBezTo>
                <a:cubicBezTo>
                  <a:pt x="3431073" y="3669855"/>
                  <a:pt x="3286617" y="3650080"/>
                  <a:pt x="3107199" y="3662541"/>
                </a:cubicBezTo>
                <a:cubicBezTo>
                  <a:pt x="2927781" y="3675002"/>
                  <a:pt x="2840538" y="3659508"/>
                  <a:pt x="2732096" y="3662541"/>
                </a:cubicBezTo>
                <a:cubicBezTo>
                  <a:pt x="2623654" y="3665574"/>
                  <a:pt x="2477932" y="3610850"/>
                  <a:pt x="2295408" y="3662541"/>
                </a:cubicBezTo>
                <a:cubicBezTo>
                  <a:pt x="2112884" y="3714232"/>
                  <a:pt x="1924669" y="3645459"/>
                  <a:pt x="1797137" y="3662541"/>
                </a:cubicBezTo>
                <a:cubicBezTo>
                  <a:pt x="1669605" y="3679623"/>
                  <a:pt x="1318830" y="3630285"/>
                  <a:pt x="1175697" y="3662541"/>
                </a:cubicBezTo>
                <a:cubicBezTo>
                  <a:pt x="1032564" y="3694797"/>
                  <a:pt x="711317" y="3592982"/>
                  <a:pt x="492673" y="3662541"/>
                </a:cubicBezTo>
                <a:cubicBezTo>
                  <a:pt x="274029" y="3732100"/>
                  <a:pt x="110871" y="3620594"/>
                  <a:pt x="0" y="3662541"/>
                </a:cubicBezTo>
                <a:cubicBezTo>
                  <a:pt x="-22863" y="3492672"/>
                  <a:pt x="46149" y="3382150"/>
                  <a:pt x="0" y="3102695"/>
                </a:cubicBezTo>
                <a:cubicBezTo>
                  <a:pt x="-46149" y="2823240"/>
                  <a:pt x="3211" y="2802518"/>
                  <a:pt x="0" y="2689352"/>
                </a:cubicBezTo>
                <a:cubicBezTo>
                  <a:pt x="-3211" y="2576186"/>
                  <a:pt x="25928" y="2436376"/>
                  <a:pt x="0" y="2202757"/>
                </a:cubicBezTo>
                <a:cubicBezTo>
                  <a:pt x="-25928" y="1969138"/>
                  <a:pt x="16462" y="1889976"/>
                  <a:pt x="0" y="1716162"/>
                </a:cubicBezTo>
                <a:cubicBezTo>
                  <a:pt x="-16462" y="1542349"/>
                  <a:pt x="4002" y="1409482"/>
                  <a:pt x="0" y="1229567"/>
                </a:cubicBezTo>
                <a:cubicBezTo>
                  <a:pt x="-4002" y="1049653"/>
                  <a:pt x="6038" y="861951"/>
                  <a:pt x="0" y="633096"/>
                </a:cubicBezTo>
                <a:cubicBezTo>
                  <a:pt x="-6038" y="404241"/>
                  <a:pt x="31633" y="202721"/>
                  <a:pt x="0" y="0"/>
                </a:cubicBezTo>
                <a:close/>
              </a:path>
            </a:pathLst>
          </a:custGeom>
          <a:noFill/>
          <a:ln w="28575">
            <a:solidFill>
              <a:srgbClr val="FFC00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flashcards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with Google Draw, Paint, or any other graphics app.  Draw your image, then take a screenshot or a photo of your image.</a:t>
            </a:r>
          </a:p>
          <a:p>
            <a:pPr marL="342900" lvl="0" indent="-342900" defTabSz="914400">
              <a:buFont typeface="+mj-lt"/>
              <a:buAutoNum type="arabicPeriod"/>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1986974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261048" y="274661"/>
            <a:ext cx="2099556" cy="338554"/>
          </a:xfrm>
          <a:prstGeom prst="rect">
            <a:avLst/>
          </a:prstGeom>
          <a:noFill/>
        </p:spPr>
        <p:txBody>
          <a:bodyPr wrap="square" rtlCol="0">
            <a:spAutoFit/>
          </a:bodyPr>
          <a:lstStyle/>
          <a:p>
            <a:pPr algn="l"/>
            <a:r>
              <a:rPr lang="en-US" sz="1600" b="1" dirty="0">
                <a:latin typeface="Verdana" panose="020B0604030504040204" pitchFamily="34" charset="0"/>
                <a:ea typeface="Verdana" panose="020B0604030504040204" pitchFamily="34" charset="0"/>
              </a:rPr>
              <a:t>COMIC STRIP</a:t>
            </a:r>
            <a:endParaRPr lang="en-US" sz="16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189923A-A9FC-4E20-BF81-2A87C963EDAB}"/>
              </a:ext>
            </a:extLst>
          </p:cNvPr>
          <p:cNvSpPr txBox="1"/>
          <p:nvPr userDrawn="1"/>
        </p:nvSpPr>
        <p:spPr>
          <a:xfrm>
            <a:off x="261048" y="678924"/>
            <a:ext cx="2158302" cy="3370153"/>
          </a:xfrm>
          <a:prstGeom prst="rect">
            <a:avLst/>
          </a:prstGeom>
          <a:noFill/>
        </p:spPr>
        <p:txBody>
          <a:bodyPr wrap="square" rtlCol="0">
            <a:spAutoFit/>
          </a:bodyPr>
          <a:lstStyle/>
          <a:p>
            <a:pPr>
              <a:spcAft>
                <a:spcPts val="600"/>
              </a:spcAft>
            </a:pPr>
            <a:r>
              <a:rPr lang="en-US" sz="1600" dirty="0">
                <a:latin typeface="Verdana" panose="020B0604030504040204" pitchFamily="34" charset="0"/>
                <a:ea typeface="Verdana" panose="020B0604030504040204" pitchFamily="34" charset="0"/>
              </a:rPr>
              <a:t>Create a comic strip with at least four panels that illustrate conduction, convection, and radiation. </a:t>
            </a:r>
          </a:p>
          <a:p>
            <a:pPr>
              <a:spcAft>
                <a:spcPts val="600"/>
              </a:spcAft>
            </a:pPr>
            <a:r>
              <a:rPr lang="en-US" sz="1600" dirty="0">
                <a:latin typeface="Verdana" panose="020B0604030504040204" pitchFamily="34" charset="0"/>
                <a:ea typeface="Verdana" panose="020B0604030504040204" pitchFamily="34" charset="0"/>
              </a:rPr>
              <a:t>You must use all of the vocabulary words from “Read It” and at least one illustration per panel.</a:t>
            </a:r>
          </a:p>
        </p:txBody>
      </p:sp>
      <p:sp>
        <p:nvSpPr>
          <p:cNvPr id="5" name="TextBox 4">
            <a:extLst>
              <a:ext uri="{FF2B5EF4-FFF2-40B4-BE49-F238E27FC236}">
                <a16:creationId xmlns:a16="http://schemas.microsoft.com/office/drawing/2014/main" id="{8EF4467D-F427-47B6-A0B5-66959B4EE245}"/>
              </a:ext>
            </a:extLst>
          </p:cNvPr>
          <p:cNvSpPr txBox="1"/>
          <p:nvPr userDrawn="1"/>
        </p:nvSpPr>
        <p:spPr>
          <a:xfrm>
            <a:off x="2724539" y="1001486"/>
            <a:ext cx="6158413" cy="3662541"/>
          </a:xfrm>
          <a:custGeom>
            <a:avLst/>
            <a:gdLst>
              <a:gd name="connsiteX0" fmla="*/ 0 w 6158413"/>
              <a:gd name="connsiteY0" fmla="*/ 0 h 3662541"/>
              <a:gd name="connsiteX1" fmla="*/ 375103 w 6158413"/>
              <a:gd name="connsiteY1" fmla="*/ 0 h 3662541"/>
              <a:gd name="connsiteX2" fmla="*/ 811791 w 6158413"/>
              <a:gd name="connsiteY2" fmla="*/ 0 h 3662541"/>
              <a:gd name="connsiteX3" fmla="*/ 1494815 w 6158413"/>
              <a:gd name="connsiteY3" fmla="*/ 0 h 3662541"/>
              <a:gd name="connsiteX4" fmla="*/ 1931502 w 6158413"/>
              <a:gd name="connsiteY4" fmla="*/ 0 h 3662541"/>
              <a:gd name="connsiteX5" fmla="*/ 2368190 w 6158413"/>
              <a:gd name="connsiteY5" fmla="*/ 0 h 3662541"/>
              <a:gd name="connsiteX6" fmla="*/ 2804877 w 6158413"/>
              <a:gd name="connsiteY6" fmla="*/ 0 h 3662541"/>
              <a:gd name="connsiteX7" fmla="*/ 3303149 w 6158413"/>
              <a:gd name="connsiteY7" fmla="*/ 0 h 3662541"/>
              <a:gd name="connsiteX8" fmla="*/ 3678252 w 6158413"/>
              <a:gd name="connsiteY8" fmla="*/ 0 h 3662541"/>
              <a:gd name="connsiteX9" fmla="*/ 4114940 w 6158413"/>
              <a:gd name="connsiteY9" fmla="*/ 0 h 3662541"/>
              <a:gd name="connsiteX10" fmla="*/ 4613211 w 6158413"/>
              <a:gd name="connsiteY10" fmla="*/ 0 h 3662541"/>
              <a:gd name="connsiteX11" fmla="*/ 5234651 w 6158413"/>
              <a:gd name="connsiteY11" fmla="*/ 0 h 3662541"/>
              <a:gd name="connsiteX12" fmla="*/ 6158413 w 6158413"/>
              <a:gd name="connsiteY12" fmla="*/ 0 h 3662541"/>
              <a:gd name="connsiteX13" fmla="*/ 6158413 w 6158413"/>
              <a:gd name="connsiteY13" fmla="*/ 486595 h 3662541"/>
              <a:gd name="connsiteX14" fmla="*/ 6158413 w 6158413"/>
              <a:gd name="connsiteY14" fmla="*/ 899939 h 3662541"/>
              <a:gd name="connsiteX15" fmla="*/ 6158413 w 6158413"/>
              <a:gd name="connsiteY15" fmla="*/ 1386533 h 3662541"/>
              <a:gd name="connsiteX16" fmla="*/ 6158413 w 6158413"/>
              <a:gd name="connsiteY16" fmla="*/ 1946379 h 3662541"/>
              <a:gd name="connsiteX17" fmla="*/ 6158413 w 6158413"/>
              <a:gd name="connsiteY17" fmla="*/ 2396348 h 3662541"/>
              <a:gd name="connsiteX18" fmla="*/ 6158413 w 6158413"/>
              <a:gd name="connsiteY18" fmla="*/ 2846318 h 3662541"/>
              <a:gd name="connsiteX19" fmla="*/ 6158413 w 6158413"/>
              <a:gd name="connsiteY19" fmla="*/ 3662541 h 3662541"/>
              <a:gd name="connsiteX20" fmla="*/ 5783310 w 6158413"/>
              <a:gd name="connsiteY20" fmla="*/ 3662541 h 3662541"/>
              <a:gd name="connsiteX21" fmla="*/ 5223454 w 6158413"/>
              <a:gd name="connsiteY21" fmla="*/ 3662541 h 3662541"/>
              <a:gd name="connsiteX22" fmla="*/ 4540430 w 6158413"/>
              <a:gd name="connsiteY22" fmla="*/ 3662541 h 3662541"/>
              <a:gd name="connsiteX23" fmla="*/ 4042158 w 6158413"/>
              <a:gd name="connsiteY23" fmla="*/ 3662541 h 3662541"/>
              <a:gd name="connsiteX24" fmla="*/ 3543887 w 6158413"/>
              <a:gd name="connsiteY24" fmla="*/ 3662541 h 3662541"/>
              <a:gd name="connsiteX25" fmla="*/ 3107199 w 6158413"/>
              <a:gd name="connsiteY25" fmla="*/ 3662541 h 3662541"/>
              <a:gd name="connsiteX26" fmla="*/ 2732096 w 6158413"/>
              <a:gd name="connsiteY26" fmla="*/ 3662541 h 3662541"/>
              <a:gd name="connsiteX27" fmla="*/ 2295408 w 6158413"/>
              <a:gd name="connsiteY27" fmla="*/ 3662541 h 3662541"/>
              <a:gd name="connsiteX28" fmla="*/ 1797137 w 6158413"/>
              <a:gd name="connsiteY28" fmla="*/ 3662541 h 3662541"/>
              <a:gd name="connsiteX29" fmla="*/ 1175697 w 6158413"/>
              <a:gd name="connsiteY29" fmla="*/ 3662541 h 3662541"/>
              <a:gd name="connsiteX30" fmla="*/ 492673 w 6158413"/>
              <a:gd name="connsiteY30" fmla="*/ 3662541 h 3662541"/>
              <a:gd name="connsiteX31" fmla="*/ 0 w 6158413"/>
              <a:gd name="connsiteY31" fmla="*/ 3662541 h 3662541"/>
              <a:gd name="connsiteX32" fmla="*/ 0 w 6158413"/>
              <a:gd name="connsiteY32" fmla="*/ 3102695 h 3662541"/>
              <a:gd name="connsiteX33" fmla="*/ 0 w 6158413"/>
              <a:gd name="connsiteY33" fmla="*/ 2689352 h 3662541"/>
              <a:gd name="connsiteX34" fmla="*/ 0 w 6158413"/>
              <a:gd name="connsiteY34" fmla="*/ 2202757 h 3662541"/>
              <a:gd name="connsiteX35" fmla="*/ 0 w 6158413"/>
              <a:gd name="connsiteY35" fmla="*/ 1716162 h 3662541"/>
              <a:gd name="connsiteX36" fmla="*/ 0 w 6158413"/>
              <a:gd name="connsiteY36" fmla="*/ 1229567 h 3662541"/>
              <a:gd name="connsiteX37" fmla="*/ 0 w 6158413"/>
              <a:gd name="connsiteY37" fmla="*/ 633096 h 3662541"/>
              <a:gd name="connsiteX38" fmla="*/ 0 w 6158413"/>
              <a:gd name="connsiteY38" fmla="*/ 0 h 366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58413" h="3662541"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90627" y="191962"/>
                  <a:pt x="6156969" y="288765"/>
                  <a:pt x="6158413" y="486595"/>
                </a:cubicBezTo>
                <a:cubicBezTo>
                  <a:pt x="6159857" y="684425"/>
                  <a:pt x="6129484" y="757755"/>
                  <a:pt x="6158413" y="899939"/>
                </a:cubicBezTo>
                <a:cubicBezTo>
                  <a:pt x="6187342" y="1042123"/>
                  <a:pt x="6111601" y="1179847"/>
                  <a:pt x="6158413" y="1386533"/>
                </a:cubicBezTo>
                <a:cubicBezTo>
                  <a:pt x="6205225" y="1593219"/>
                  <a:pt x="6096493" y="1711914"/>
                  <a:pt x="6158413" y="1946379"/>
                </a:cubicBezTo>
                <a:cubicBezTo>
                  <a:pt x="6220333" y="2180844"/>
                  <a:pt x="6154523" y="2278257"/>
                  <a:pt x="6158413" y="2396348"/>
                </a:cubicBezTo>
                <a:cubicBezTo>
                  <a:pt x="6162303" y="2514439"/>
                  <a:pt x="6145046" y="2678009"/>
                  <a:pt x="6158413" y="2846318"/>
                </a:cubicBezTo>
                <a:cubicBezTo>
                  <a:pt x="6171780" y="3014627"/>
                  <a:pt x="6130125" y="3346867"/>
                  <a:pt x="6158413" y="3662541"/>
                </a:cubicBezTo>
                <a:cubicBezTo>
                  <a:pt x="5997798" y="3699039"/>
                  <a:pt x="5955466" y="3632609"/>
                  <a:pt x="5783310" y="3662541"/>
                </a:cubicBezTo>
                <a:cubicBezTo>
                  <a:pt x="5611154" y="3692473"/>
                  <a:pt x="5382829" y="3643174"/>
                  <a:pt x="5223454" y="3662541"/>
                </a:cubicBezTo>
                <a:cubicBezTo>
                  <a:pt x="5064079" y="3681908"/>
                  <a:pt x="4734043" y="3659881"/>
                  <a:pt x="4540430" y="3662541"/>
                </a:cubicBezTo>
                <a:cubicBezTo>
                  <a:pt x="4346817" y="3665201"/>
                  <a:pt x="4171290" y="3652802"/>
                  <a:pt x="4042158" y="3662541"/>
                </a:cubicBezTo>
                <a:cubicBezTo>
                  <a:pt x="3913026" y="3672280"/>
                  <a:pt x="3656701" y="3655227"/>
                  <a:pt x="3543887" y="3662541"/>
                </a:cubicBezTo>
                <a:cubicBezTo>
                  <a:pt x="3431073" y="3669855"/>
                  <a:pt x="3286617" y="3650080"/>
                  <a:pt x="3107199" y="3662541"/>
                </a:cubicBezTo>
                <a:cubicBezTo>
                  <a:pt x="2927781" y="3675002"/>
                  <a:pt x="2840538" y="3659508"/>
                  <a:pt x="2732096" y="3662541"/>
                </a:cubicBezTo>
                <a:cubicBezTo>
                  <a:pt x="2623654" y="3665574"/>
                  <a:pt x="2477932" y="3610850"/>
                  <a:pt x="2295408" y="3662541"/>
                </a:cubicBezTo>
                <a:cubicBezTo>
                  <a:pt x="2112884" y="3714232"/>
                  <a:pt x="1924669" y="3645459"/>
                  <a:pt x="1797137" y="3662541"/>
                </a:cubicBezTo>
                <a:cubicBezTo>
                  <a:pt x="1669605" y="3679623"/>
                  <a:pt x="1318830" y="3630285"/>
                  <a:pt x="1175697" y="3662541"/>
                </a:cubicBezTo>
                <a:cubicBezTo>
                  <a:pt x="1032564" y="3694797"/>
                  <a:pt x="711317" y="3592982"/>
                  <a:pt x="492673" y="3662541"/>
                </a:cubicBezTo>
                <a:cubicBezTo>
                  <a:pt x="274029" y="3732100"/>
                  <a:pt x="110871" y="3620594"/>
                  <a:pt x="0" y="3662541"/>
                </a:cubicBezTo>
                <a:cubicBezTo>
                  <a:pt x="-22863" y="3492672"/>
                  <a:pt x="46149" y="3382150"/>
                  <a:pt x="0" y="3102695"/>
                </a:cubicBezTo>
                <a:cubicBezTo>
                  <a:pt x="-46149" y="2823240"/>
                  <a:pt x="3211" y="2802518"/>
                  <a:pt x="0" y="2689352"/>
                </a:cubicBezTo>
                <a:cubicBezTo>
                  <a:pt x="-3211" y="2576186"/>
                  <a:pt x="25928" y="2436376"/>
                  <a:pt x="0" y="2202757"/>
                </a:cubicBezTo>
                <a:cubicBezTo>
                  <a:pt x="-25928" y="1969138"/>
                  <a:pt x="16462" y="1889976"/>
                  <a:pt x="0" y="1716162"/>
                </a:cubicBezTo>
                <a:cubicBezTo>
                  <a:pt x="-16462" y="1542349"/>
                  <a:pt x="4002" y="1409482"/>
                  <a:pt x="0" y="1229567"/>
                </a:cubicBezTo>
                <a:cubicBezTo>
                  <a:pt x="-4002" y="1049653"/>
                  <a:pt x="6038" y="861951"/>
                  <a:pt x="0" y="633096"/>
                </a:cubicBezTo>
                <a:cubicBezTo>
                  <a:pt x="-6038" y="404241"/>
                  <a:pt x="31633" y="202721"/>
                  <a:pt x="0" y="0"/>
                </a:cubicBezTo>
                <a:close/>
              </a:path>
            </a:pathLst>
          </a:custGeom>
          <a:noFill/>
          <a:ln w="28575">
            <a:solidFill>
              <a:srgbClr val="FFC00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comic strip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with Google Draw, Paint, or any other graphics app.  Draw your image, then take a screenshot or a photo of your image.</a:t>
            </a:r>
          </a:p>
          <a:p>
            <a:pPr marL="342900" lvl="0" indent="-342900" defTabSz="914400">
              <a:buFont typeface="+mj-lt"/>
              <a:buAutoNum type="arabicPeriod"/>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1297494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261048" y="274661"/>
            <a:ext cx="2099556" cy="338554"/>
          </a:xfrm>
          <a:prstGeom prst="rect">
            <a:avLst/>
          </a:prstGeom>
          <a:noFill/>
        </p:spPr>
        <p:txBody>
          <a:bodyPr wrap="square" rtlCol="0">
            <a:spAutoFit/>
          </a:bodyPr>
          <a:lstStyle/>
          <a:p>
            <a:pPr algn="l"/>
            <a:r>
              <a:rPr lang="en-US" sz="1600" b="1" dirty="0">
                <a:latin typeface="Verdana" panose="020B0604030504040204" pitchFamily="34" charset="0"/>
                <a:ea typeface="Verdana" panose="020B0604030504040204" pitchFamily="34" charset="0"/>
              </a:rPr>
              <a:t>QUIZ</a:t>
            </a:r>
            <a:endParaRPr lang="en-US" sz="16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189923A-A9FC-4E20-BF81-2A87C963EDAB}"/>
              </a:ext>
            </a:extLst>
          </p:cNvPr>
          <p:cNvSpPr txBox="1"/>
          <p:nvPr userDrawn="1"/>
        </p:nvSpPr>
        <p:spPr>
          <a:xfrm>
            <a:off x="261048" y="613215"/>
            <a:ext cx="2099556" cy="2631490"/>
          </a:xfrm>
          <a:prstGeom prst="rect">
            <a:avLst/>
          </a:prstGeom>
          <a:noFill/>
        </p:spPr>
        <p:txBody>
          <a:bodyPr wrap="square" rtlCol="0">
            <a:spAutoFit/>
          </a:bodyPr>
          <a:lstStyle/>
          <a:p>
            <a:pPr>
              <a:spcAft>
                <a:spcPts val="600"/>
              </a:spcAft>
            </a:pPr>
            <a:r>
              <a:rPr lang="en-US" sz="1600" dirty="0">
                <a:latin typeface="Verdana" panose="020B0604030504040204" pitchFamily="34" charset="0"/>
                <a:ea typeface="Verdana" panose="020B0604030504040204" pitchFamily="34" charset="0"/>
              </a:rPr>
              <a:t>Write at least 10 quiz questions that could be used to test your classmates on the topics learned in this station lab. </a:t>
            </a:r>
          </a:p>
          <a:p>
            <a:pPr algn="ctr"/>
            <a:r>
              <a:rPr lang="en-US" sz="1600" b="1" dirty="0">
                <a:latin typeface="Verdana" panose="020B0604030504040204" pitchFamily="34" charset="0"/>
                <a:ea typeface="Verdana" panose="020B0604030504040204" pitchFamily="34" charset="0"/>
              </a:rPr>
              <a:t>Don’t forget to include an answer key!</a:t>
            </a:r>
          </a:p>
        </p:txBody>
      </p:sp>
      <p:sp>
        <p:nvSpPr>
          <p:cNvPr id="7" name="TextBox 6">
            <a:extLst>
              <a:ext uri="{FF2B5EF4-FFF2-40B4-BE49-F238E27FC236}">
                <a16:creationId xmlns:a16="http://schemas.microsoft.com/office/drawing/2014/main" id="{85CCE542-16D2-49F7-A40E-0F026D1289E0}"/>
              </a:ext>
            </a:extLst>
          </p:cNvPr>
          <p:cNvSpPr txBox="1"/>
          <p:nvPr userDrawn="1"/>
        </p:nvSpPr>
        <p:spPr>
          <a:xfrm>
            <a:off x="2724539" y="1001486"/>
            <a:ext cx="6158413" cy="3231654"/>
          </a:xfrm>
          <a:custGeom>
            <a:avLst/>
            <a:gdLst>
              <a:gd name="connsiteX0" fmla="*/ 0 w 6158413"/>
              <a:gd name="connsiteY0" fmla="*/ 0 h 3231654"/>
              <a:gd name="connsiteX1" fmla="*/ 375103 w 6158413"/>
              <a:gd name="connsiteY1" fmla="*/ 0 h 3231654"/>
              <a:gd name="connsiteX2" fmla="*/ 811791 w 6158413"/>
              <a:gd name="connsiteY2" fmla="*/ 0 h 3231654"/>
              <a:gd name="connsiteX3" fmla="*/ 1494815 w 6158413"/>
              <a:gd name="connsiteY3" fmla="*/ 0 h 3231654"/>
              <a:gd name="connsiteX4" fmla="*/ 1931502 w 6158413"/>
              <a:gd name="connsiteY4" fmla="*/ 0 h 3231654"/>
              <a:gd name="connsiteX5" fmla="*/ 2368190 w 6158413"/>
              <a:gd name="connsiteY5" fmla="*/ 0 h 3231654"/>
              <a:gd name="connsiteX6" fmla="*/ 2804877 w 6158413"/>
              <a:gd name="connsiteY6" fmla="*/ 0 h 3231654"/>
              <a:gd name="connsiteX7" fmla="*/ 3303149 w 6158413"/>
              <a:gd name="connsiteY7" fmla="*/ 0 h 3231654"/>
              <a:gd name="connsiteX8" fmla="*/ 3678252 w 6158413"/>
              <a:gd name="connsiteY8" fmla="*/ 0 h 3231654"/>
              <a:gd name="connsiteX9" fmla="*/ 4114940 w 6158413"/>
              <a:gd name="connsiteY9" fmla="*/ 0 h 3231654"/>
              <a:gd name="connsiteX10" fmla="*/ 4613211 w 6158413"/>
              <a:gd name="connsiteY10" fmla="*/ 0 h 3231654"/>
              <a:gd name="connsiteX11" fmla="*/ 5234651 w 6158413"/>
              <a:gd name="connsiteY11" fmla="*/ 0 h 3231654"/>
              <a:gd name="connsiteX12" fmla="*/ 6158413 w 6158413"/>
              <a:gd name="connsiteY12" fmla="*/ 0 h 3231654"/>
              <a:gd name="connsiteX13" fmla="*/ 6158413 w 6158413"/>
              <a:gd name="connsiteY13" fmla="*/ 506292 h 3231654"/>
              <a:gd name="connsiteX14" fmla="*/ 6158413 w 6158413"/>
              <a:gd name="connsiteY14" fmla="*/ 947952 h 3231654"/>
              <a:gd name="connsiteX15" fmla="*/ 6158413 w 6158413"/>
              <a:gd name="connsiteY15" fmla="*/ 1454244 h 3231654"/>
              <a:gd name="connsiteX16" fmla="*/ 6158413 w 6158413"/>
              <a:gd name="connsiteY16" fmla="*/ 2025170 h 3231654"/>
              <a:gd name="connsiteX17" fmla="*/ 6158413 w 6158413"/>
              <a:gd name="connsiteY17" fmla="*/ 2499146 h 3231654"/>
              <a:gd name="connsiteX18" fmla="*/ 6158413 w 6158413"/>
              <a:gd name="connsiteY18" fmla="*/ 3231654 h 3231654"/>
              <a:gd name="connsiteX19" fmla="*/ 5598557 w 6158413"/>
              <a:gd name="connsiteY19" fmla="*/ 3231654 h 3231654"/>
              <a:gd name="connsiteX20" fmla="*/ 5161870 w 6158413"/>
              <a:gd name="connsiteY20" fmla="*/ 3231654 h 3231654"/>
              <a:gd name="connsiteX21" fmla="*/ 4602014 w 6158413"/>
              <a:gd name="connsiteY21" fmla="*/ 3231654 h 3231654"/>
              <a:gd name="connsiteX22" fmla="*/ 3918990 w 6158413"/>
              <a:gd name="connsiteY22" fmla="*/ 3231654 h 3231654"/>
              <a:gd name="connsiteX23" fmla="*/ 3420718 w 6158413"/>
              <a:gd name="connsiteY23" fmla="*/ 3231654 h 3231654"/>
              <a:gd name="connsiteX24" fmla="*/ 2922447 w 6158413"/>
              <a:gd name="connsiteY24" fmla="*/ 3231654 h 3231654"/>
              <a:gd name="connsiteX25" fmla="*/ 2485759 w 6158413"/>
              <a:gd name="connsiteY25" fmla="*/ 3231654 h 3231654"/>
              <a:gd name="connsiteX26" fmla="*/ 2110656 w 6158413"/>
              <a:gd name="connsiteY26" fmla="*/ 3231654 h 3231654"/>
              <a:gd name="connsiteX27" fmla="*/ 1673969 w 6158413"/>
              <a:gd name="connsiteY27" fmla="*/ 3231654 h 3231654"/>
              <a:gd name="connsiteX28" fmla="*/ 1175697 w 6158413"/>
              <a:gd name="connsiteY28" fmla="*/ 3231654 h 3231654"/>
              <a:gd name="connsiteX29" fmla="*/ 554257 w 6158413"/>
              <a:gd name="connsiteY29" fmla="*/ 3231654 h 3231654"/>
              <a:gd name="connsiteX30" fmla="*/ 0 w 6158413"/>
              <a:gd name="connsiteY30" fmla="*/ 3231654 h 3231654"/>
              <a:gd name="connsiteX31" fmla="*/ 0 w 6158413"/>
              <a:gd name="connsiteY31" fmla="*/ 2693045 h 3231654"/>
              <a:gd name="connsiteX32" fmla="*/ 0 w 6158413"/>
              <a:gd name="connsiteY32" fmla="*/ 2219069 h 3231654"/>
              <a:gd name="connsiteX33" fmla="*/ 0 w 6158413"/>
              <a:gd name="connsiteY33" fmla="*/ 1777410 h 3231654"/>
              <a:gd name="connsiteX34" fmla="*/ 0 w 6158413"/>
              <a:gd name="connsiteY34" fmla="*/ 1271117 h 3231654"/>
              <a:gd name="connsiteX35" fmla="*/ 0 w 6158413"/>
              <a:gd name="connsiteY35" fmla="*/ 764825 h 3231654"/>
              <a:gd name="connsiteX36" fmla="*/ 0 w 6158413"/>
              <a:gd name="connsiteY36" fmla="*/ 0 h 323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58413" h="3231654"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83083" y="178833"/>
                  <a:pt x="6126345" y="286625"/>
                  <a:pt x="6158413" y="506292"/>
                </a:cubicBezTo>
                <a:cubicBezTo>
                  <a:pt x="6190481" y="725959"/>
                  <a:pt x="6109093" y="780263"/>
                  <a:pt x="6158413" y="947952"/>
                </a:cubicBezTo>
                <a:cubicBezTo>
                  <a:pt x="6207733" y="1115641"/>
                  <a:pt x="6139262" y="1232790"/>
                  <a:pt x="6158413" y="1454244"/>
                </a:cubicBezTo>
                <a:cubicBezTo>
                  <a:pt x="6177564" y="1675698"/>
                  <a:pt x="6121805" y="1802341"/>
                  <a:pt x="6158413" y="2025170"/>
                </a:cubicBezTo>
                <a:cubicBezTo>
                  <a:pt x="6195021" y="2247999"/>
                  <a:pt x="6106146" y="2301560"/>
                  <a:pt x="6158413" y="2499146"/>
                </a:cubicBezTo>
                <a:cubicBezTo>
                  <a:pt x="6210680" y="2696732"/>
                  <a:pt x="6104246" y="3073996"/>
                  <a:pt x="6158413" y="3231654"/>
                </a:cubicBezTo>
                <a:cubicBezTo>
                  <a:pt x="5922714" y="3267819"/>
                  <a:pt x="5846895" y="3174158"/>
                  <a:pt x="5598557" y="3231654"/>
                </a:cubicBezTo>
                <a:cubicBezTo>
                  <a:pt x="5350219" y="3289150"/>
                  <a:pt x="5292210" y="3213355"/>
                  <a:pt x="5161870" y="3231654"/>
                </a:cubicBezTo>
                <a:cubicBezTo>
                  <a:pt x="5031530" y="3249953"/>
                  <a:pt x="4761389" y="3212287"/>
                  <a:pt x="4602014" y="3231654"/>
                </a:cubicBezTo>
                <a:cubicBezTo>
                  <a:pt x="4442639" y="3251021"/>
                  <a:pt x="4112603" y="3228994"/>
                  <a:pt x="3918990" y="3231654"/>
                </a:cubicBezTo>
                <a:cubicBezTo>
                  <a:pt x="3725377" y="3234314"/>
                  <a:pt x="3549850" y="3221915"/>
                  <a:pt x="3420718" y="3231654"/>
                </a:cubicBezTo>
                <a:cubicBezTo>
                  <a:pt x="3291586" y="3241393"/>
                  <a:pt x="3035261" y="3224340"/>
                  <a:pt x="2922447" y="3231654"/>
                </a:cubicBezTo>
                <a:cubicBezTo>
                  <a:pt x="2809633" y="3238968"/>
                  <a:pt x="2665177" y="3219193"/>
                  <a:pt x="2485759" y="3231654"/>
                </a:cubicBezTo>
                <a:cubicBezTo>
                  <a:pt x="2306341" y="3244115"/>
                  <a:pt x="2219098" y="3228621"/>
                  <a:pt x="2110656" y="3231654"/>
                </a:cubicBezTo>
                <a:cubicBezTo>
                  <a:pt x="2002214" y="3234687"/>
                  <a:pt x="1852511" y="3223130"/>
                  <a:pt x="1673969" y="3231654"/>
                </a:cubicBezTo>
                <a:cubicBezTo>
                  <a:pt x="1495427" y="3240178"/>
                  <a:pt x="1304209" y="3220833"/>
                  <a:pt x="1175697" y="3231654"/>
                </a:cubicBezTo>
                <a:cubicBezTo>
                  <a:pt x="1047185" y="3242475"/>
                  <a:pt x="697390" y="3199398"/>
                  <a:pt x="554257" y="3231654"/>
                </a:cubicBezTo>
                <a:cubicBezTo>
                  <a:pt x="411124" y="3263910"/>
                  <a:pt x="170097" y="3216827"/>
                  <a:pt x="0" y="3231654"/>
                </a:cubicBezTo>
                <a:cubicBezTo>
                  <a:pt x="-19456" y="3048420"/>
                  <a:pt x="15827" y="2825773"/>
                  <a:pt x="0" y="2693045"/>
                </a:cubicBezTo>
                <a:cubicBezTo>
                  <a:pt x="-15827" y="2560317"/>
                  <a:pt x="1154" y="2383824"/>
                  <a:pt x="0" y="2219069"/>
                </a:cubicBezTo>
                <a:cubicBezTo>
                  <a:pt x="-1154" y="2054314"/>
                  <a:pt x="30936" y="1907603"/>
                  <a:pt x="0" y="1777410"/>
                </a:cubicBezTo>
                <a:cubicBezTo>
                  <a:pt x="-30936" y="1647217"/>
                  <a:pt x="22119" y="1403704"/>
                  <a:pt x="0" y="1271117"/>
                </a:cubicBezTo>
                <a:cubicBezTo>
                  <a:pt x="-22119" y="1138530"/>
                  <a:pt x="27038" y="866491"/>
                  <a:pt x="0" y="764825"/>
                </a:cubicBezTo>
                <a:cubicBezTo>
                  <a:pt x="-27038" y="663159"/>
                  <a:pt x="89257" y="276352"/>
                  <a:pt x="0" y="0"/>
                </a:cubicBezTo>
                <a:close/>
              </a:path>
            </a:pathLst>
          </a:custGeom>
          <a:noFill/>
          <a:ln w="28575">
            <a:solidFill>
              <a:srgbClr val="FFC00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quiz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startAt="2"/>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Type your quiz on a Google Doc and link your document here.</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3514024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261048" y="274661"/>
            <a:ext cx="2099556" cy="584775"/>
          </a:xfrm>
          <a:prstGeom prst="rect">
            <a:avLst/>
          </a:prstGeom>
          <a:noFill/>
        </p:spPr>
        <p:txBody>
          <a:bodyPr wrap="square" rtlCol="0">
            <a:spAutoFit/>
          </a:bodyPr>
          <a:lstStyle/>
          <a:p>
            <a:pPr algn="l"/>
            <a:r>
              <a:rPr lang="en-US" sz="1600" b="1" dirty="0">
                <a:latin typeface="Verdana" panose="020B0604030504040204" pitchFamily="34" charset="0"/>
                <a:ea typeface="Verdana" panose="020B0604030504040204" pitchFamily="34" charset="0"/>
              </a:rPr>
              <a:t>COMPARE AND CONTRAST</a:t>
            </a:r>
            <a:endParaRPr lang="en-US" sz="16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189923A-A9FC-4E20-BF81-2A87C963EDAB}"/>
              </a:ext>
            </a:extLst>
          </p:cNvPr>
          <p:cNvSpPr txBox="1"/>
          <p:nvPr userDrawn="1"/>
        </p:nvSpPr>
        <p:spPr>
          <a:xfrm>
            <a:off x="261048" y="828361"/>
            <a:ext cx="1704912" cy="1569660"/>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rPr>
              <a:t>Create a chart that compares and contrasts: </a:t>
            </a:r>
          </a:p>
          <a:p>
            <a:pPr marL="285750" indent="-228600">
              <a:buFont typeface="Arial" panose="020B0604020202020204" pitchFamily="34" charset="0"/>
              <a:buChar char="•"/>
            </a:pPr>
            <a:r>
              <a:rPr lang="en-US" sz="1600" dirty="0">
                <a:latin typeface="Verdana" panose="020B0604030504040204" pitchFamily="34" charset="0"/>
                <a:ea typeface="Verdana" panose="020B0604030504040204" pitchFamily="34" charset="0"/>
              </a:rPr>
              <a:t>conduction</a:t>
            </a:r>
          </a:p>
          <a:p>
            <a:pPr marL="285750" indent="-228600">
              <a:buFont typeface="Arial" panose="020B0604020202020204" pitchFamily="34" charset="0"/>
              <a:buChar char="•"/>
            </a:pPr>
            <a:r>
              <a:rPr lang="en-US" sz="1600" dirty="0">
                <a:latin typeface="Verdana" panose="020B0604030504040204" pitchFamily="34" charset="0"/>
                <a:ea typeface="Verdana" panose="020B0604030504040204" pitchFamily="34" charset="0"/>
              </a:rPr>
              <a:t>convection</a:t>
            </a:r>
          </a:p>
          <a:p>
            <a:pPr marL="285750" indent="-228600">
              <a:buFont typeface="Arial" panose="020B0604020202020204" pitchFamily="34" charset="0"/>
              <a:buChar char="•"/>
            </a:pPr>
            <a:r>
              <a:rPr lang="en-US" sz="1600" dirty="0">
                <a:latin typeface="Verdana" panose="020B0604030504040204" pitchFamily="34" charset="0"/>
                <a:ea typeface="Verdana" panose="020B0604030504040204" pitchFamily="34" charset="0"/>
              </a:rPr>
              <a:t>radiation</a:t>
            </a:r>
          </a:p>
        </p:txBody>
      </p:sp>
      <p:sp>
        <p:nvSpPr>
          <p:cNvPr id="6" name="TextBox 5">
            <a:extLst>
              <a:ext uri="{FF2B5EF4-FFF2-40B4-BE49-F238E27FC236}">
                <a16:creationId xmlns:a16="http://schemas.microsoft.com/office/drawing/2014/main" id="{522241BF-BCF3-4C4A-A486-84CB90E09860}"/>
              </a:ext>
            </a:extLst>
          </p:cNvPr>
          <p:cNvSpPr txBox="1"/>
          <p:nvPr userDrawn="1"/>
        </p:nvSpPr>
        <p:spPr>
          <a:xfrm>
            <a:off x="2724539" y="1001486"/>
            <a:ext cx="6158413" cy="3231654"/>
          </a:xfrm>
          <a:custGeom>
            <a:avLst/>
            <a:gdLst>
              <a:gd name="connsiteX0" fmla="*/ 0 w 6158413"/>
              <a:gd name="connsiteY0" fmla="*/ 0 h 3231654"/>
              <a:gd name="connsiteX1" fmla="*/ 375103 w 6158413"/>
              <a:gd name="connsiteY1" fmla="*/ 0 h 3231654"/>
              <a:gd name="connsiteX2" fmla="*/ 811791 w 6158413"/>
              <a:gd name="connsiteY2" fmla="*/ 0 h 3231654"/>
              <a:gd name="connsiteX3" fmla="*/ 1494815 w 6158413"/>
              <a:gd name="connsiteY3" fmla="*/ 0 h 3231654"/>
              <a:gd name="connsiteX4" fmla="*/ 1931502 w 6158413"/>
              <a:gd name="connsiteY4" fmla="*/ 0 h 3231654"/>
              <a:gd name="connsiteX5" fmla="*/ 2368190 w 6158413"/>
              <a:gd name="connsiteY5" fmla="*/ 0 h 3231654"/>
              <a:gd name="connsiteX6" fmla="*/ 2804877 w 6158413"/>
              <a:gd name="connsiteY6" fmla="*/ 0 h 3231654"/>
              <a:gd name="connsiteX7" fmla="*/ 3303149 w 6158413"/>
              <a:gd name="connsiteY7" fmla="*/ 0 h 3231654"/>
              <a:gd name="connsiteX8" fmla="*/ 3678252 w 6158413"/>
              <a:gd name="connsiteY8" fmla="*/ 0 h 3231654"/>
              <a:gd name="connsiteX9" fmla="*/ 4114940 w 6158413"/>
              <a:gd name="connsiteY9" fmla="*/ 0 h 3231654"/>
              <a:gd name="connsiteX10" fmla="*/ 4613211 w 6158413"/>
              <a:gd name="connsiteY10" fmla="*/ 0 h 3231654"/>
              <a:gd name="connsiteX11" fmla="*/ 5234651 w 6158413"/>
              <a:gd name="connsiteY11" fmla="*/ 0 h 3231654"/>
              <a:gd name="connsiteX12" fmla="*/ 6158413 w 6158413"/>
              <a:gd name="connsiteY12" fmla="*/ 0 h 3231654"/>
              <a:gd name="connsiteX13" fmla="*/ 6158413 w 6158413"/>
              <a:gd name="connsiteY13" fmla="*/ 506292 h 3231654"/>
              <a:gd name="connsiteX14" fmla="*/ 6158413 w 6158413"/>
              <a:gd name="connsiteY14" fmla="*/ 947952 h 3231654"/>
              <a:gd name="connsiteX15" fmla="*/ 6158413 w 6158413"/>
              <a:gd name="connsiteY15" fmla="*/ 1454244 h 3231654"/>
              <a:gd name="connsiteX16" fmla="*/ 6158413 w 6158413"/>
              <a:gd name="connsiteY16" fmla="*/ 2025170 h 3231654"/>
              <a:gd name="connsiteX17" fmla="*/ 6158413 w 6158413"/>
              <a:gd name="connsiteY17" fmla="*/ 2499146 h 3231654"/>
              <a:gd name="connsiteX18" fmla="*/ 6158413 w 6158413"/>
              <a:gd name="connsiteY18" fmla="*/ 3231654 h 3231654"/>
              <a:gd name="connsiteX19" fmla="*/ 5598557 w 6158413"/>
              <a:gd name="connsiteY19" fmla="*/ 3231654 h 3231654"/>
              <a:gd name="connsiteX20" fmla="*/ 5161870 w 6158413"/>
              <a:gd name="connsiteY20" fmla="*/ 3231654 h 3231654"/>
              <a:gd name="connsiteX21" fmla="*/ 4602014 w 6158413"/>
              <a:gd name="connsiteY21" fmla="*/ 3231654 h 3231654"/>
              <a:gd name="connsiteX22" fmla="*/ 3918990 w 6158413"/>
              <a:gd name="connsiteY22" fmla="*/ 3231654 h 3231654"/>
              <a:gd name="connsiteX23" fmla="*/ 3420718 w 6158413"/>
              <a:gd name="connsiteY23" fmla="*/ 3231654 h 3231654"/>
              <a:gd name="connsiteX24" fmla="*/ 2922447 w 6158413"/>
              <a:gd name="connsiteY24" fmla="*/ 3231654 h 3231654"/>
              <a:gd name="connsiteX25" fmla="*/ 2485759 w 6158413"/>
              <a:gd name="connsiteY25" fmla="*/ 3231654 h 3231654"/>
              <a:gd name="connsiteX26" fmla="*/ 2110656 w 6158413"/>
              <a:gd name="connsiteY26" fmla="*/ 3231654 h 3231654"/>
              <a:gd name="connsiteX27" fmla="*/ 1673969 w 6158413"/>
              <a:gd name="connsiteY27" fmla="*/ 3231654 h 3231654"/>
              <a:gd name="connsiteX28" fmla="*/ 1175697 w 6158413"/>
              <a:gd name="connsiteY28" fmla="*/ 3231654 h 3231654"/>
              <a:gd name="connsiteX29" fmla="*/ 554257 w 6158413"/>
              <a:gd name="connsiteY29" fmla="*/ 3231654 h 3231654"/>
              <a:gd name="connsiteX30" fmla="*/ 0 w 6158413"/>
              <a:gd name="connsiteY30" fmla="*/ 3231654 h 3231654"/>
              <a:gd name="connsiteX31" fmla="*/ 0 w 6158413"/>
              <a:gd name="connsiteY31" fmla="*/ 2693045 h 3231654"/>
              <a:gd name="connsiteX32" fmla="*/ 0 w 6158413"/>
              <a:gd name="connsiteY32" fmla="*/ 2219069 h 3231654"/>
              <a:gd name="connsiteX33" fmla="*/ 0 w 6158413"/>
              <a:gd name="connsiteY33" fmla="*/ 1777410 h 3231654"/>
              <a:gd name="connsiteX34" fmla="*/ 0 w 6158413"/>
              <a:gd name="connsiteY34" fmla="*/ 1271117 h 3231654"/>
              <a:gd name="connsiteX35" fmla="*/ 0 w 6158413"/>
              <a:gd name="connsiteY35" fmla="*/ 764825 h 3231654"/>
              <a:gd name="connsiteX36" fmla="*/ 0 w 6158413"/>
              <a:gd name="connsiteY36" fmla="*/ 0 h 323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58413" h="3231654"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83083" y="178833"/>
                  <a:pt x="6126345" y="286625"/>
                  <a:pt x="6158413" y="506292"/>
                </a:cubicBezTo>
                <a:cubicBezTo>
                  <a:pt x="6190481" y="725959"/>
                  <a:pt x="6109093" y="780263"/>
                  <a:pt x="6158413" y="947952"/>
                </a:cubicBezTo>
                <a:cubicBezTo>
                  <a:pt x="6207733" y="1115641"/>
                  <a:pt x="6139262" y="1232790"/>
                  <a:pt x="6158413" y="1454244"/>
                </a:cubicBezTo>
                <a:cubicBezTo>
                  <a:pt x="6177564" y="1675698"/>
                  <a:pt x="6121805" y="1802341"/>
                  <a:pt x="6158413" y="2025170"/>
                </a:cubicBezTo>
                <a:cubicBezTo>
                  <a:pt x="6195021" y="2247999"/>
                  <a:pt x="6106146" y="2301560"/>
                  <a:pt x="6158413" y="2499146"/>
                </a:cubicBezTo>
                <a:cubicBezTo>
                  <a:pt x="6210680" y="2696732"/>
                  <a:pt x="6104246" y="3073996"/>
                  <a:pt x="6158413" y="3231654"/>
                </a:cubicBezTo>
                <a:cubicBezTo>
                  <a:pt x="5922714" y="3267819"/>
                  <a:pt x="5846895" y="3174158"/>
                  <a:pt x="5598557" y="3231654"/>
                </a:cubicBezTo>
                <a:cubicBezTo>
                  <a:pt x="5350219" y="3289150"/>
                  <a:pt x="5292210" y="3213355"/>
                  <a:pt x="5161870" y="3231654"/>
                </a:cubicBezTo>
                <a:cubicBezTo>
                  <a:pt x="5031530" y="3249953"/>
                  <a:pt x="4761389" y="3212287"/>
                  <a:pt x="4602014" y="3231654"/>
                </a:cubicBezTo>
                <a:cubicBezTo>
                  <a:pt x="4442639" y="3251021"/>
                  <a:pt x="4112603" y="3228994"/>
                  <a:pt x="3918990" y="3231654"/>
                </a:cubicBezTo>
                <a:cubicBezTo>
                  <a:pt x="3725377" y="3234314"/>
                  <a:pt x="3549850" y="3221915"/>
                  <a:pt x="3420718" y="3231654"/>
                </a:cubicBezTo>
                <a:cubicBezTo>
                  <a:pt x="3291586" y="3241393"/>
                  <a:pt x="3035261" y="3224340"/>
                  <a:pt x="2922447" y="3231654"/>
                </a:cubicBezTo>
                <a:cubicBezTo>
                  <a:pt x="2809633" y="3238968"/>
                  <a:pt x="2665177" y="3219193"/>
                  <a:pt x="2485759" y="3231654"/>
                </a:cubicBezTo>
                <a:cubicBezTo>
                  <a:pt x="2306341" y="3244115"/>
                  <a:pt x="2219098" y="3228621"/>
                  <a:pt x="2110656" y="3231654"/>
                </a:cubicBezTo>
                <a:cubicBezTo>
                  <a:pt x="2002214" y="3234687"/>
                  <a:pt x="1852511" y="3223130"/>
                  <a:pt x="1673969" y="3231654"/>
                </a:cubicBezTo>
                <a:cubicBezTo>
                  <a:pt x="1495427" y="3240178"/>
                  <a:pt x="1304209" y="3220833"/>
                  <a:pt x="1175697" y="3231654"/>
                </a:cubicBezTo>
                <a:cubicBezTo>
                  <a:pt x="1047185" y="3242475"/>
                  <a:pt x="697390" y="3199398"/>
                  <a:pt x="554257" y="3231654"/>
                </a:cubicBezTo>
                <a:cubicBezTo>
                  <a:pt x="411124" y="3263910"/>
                  <a:pt x="170097" y="3216827"/>
                  <a:pt x="0" y="3231654"/>
                </a:cubicBezTo>
                <a:cubicBezTo>
                  <a:pt x="-19456" y="3048420"/>
                  <a:pt x="15827" y="2825773"/>
                  <a:pt x="0" y="2693045"/>
                </a:cubicBezTo>
                <a:cubicBezTo>
                  <a:pt x="-15827" y="2560317"/>
                  <a:pt x="1154" y="2383824"/>
                  <a:pt x="0" y="2219069"/>
                </a:cubicBezTo>
                <a:cubicBezTo>
                  <a:pt x="-1154" y="2054314"/>
                  <a:pt x="30936" y="1907603"/>
                  <a:pt x="0" y="1777410"/>
                </a:cubicBezTo>
                <a:cubicBezTo>
                  <a:pt x="-30936" y="1647217"/>
                  <a:pt x="22119" y="1403704"/>
                  <a:pt x="0" y="1271117"/>
                </a:cubicBezTo>
                <a:cubicBezTo>
                  <a:pt x="-22119" y="1138530"/>
                  <a:pt x="27038" y="866491"/>
                  <a:pt x="0" y="764825"/>
                </a:cubicBezTo>
                <a:cubicBezTo>
                  <a:pt x="-27038" y="663159"/>
                  <a:pt x="89257" y="276352"/>
                  <a:pt x="0" y="0"/>
                </a:cubicBezTo>
                <a:close/>
              </a:path>
            </a:pathLst>
          </a:custGeom>
          <a:noFill/>
          <a:ln w="28575">
            <a:solidFill>
              <a:srgbClr val="FFC00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chart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342900" lvl="0" indent="-342900" defTabSz="914400">
              <a:buFont typeface="+mj-lt"/>
              <a:buAutoNum type="arabicPeriod" startAt="2"/>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Type your quiz on a Google Doc and link your document here.</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3132506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ram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996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deba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916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Copyright">
    <p:spTree>
      <p:nvGrpSpPr>
        <p:cNvPr id="1" name=""/>
        <p:cNvGrpSpPr/>
        <p:nvPr/>
      </p:nvGrpSpPr>
      <p:grpSpPr>
        <a:xfrm>
          <a:off x="0" y="0"/>
          <a:ext cx="0" cy="0"/>
          <a:chOff x="0" y="0"/>
          <a:chExt cx="0" cy="0"/>
        </a:xfrm>
      </p:grpSpPr>
      <p:pic>
        <p:nvPicPr>
          <p:cNvPr id="2" name="Graphic 1" descr="Checkmark">
            <a:extLst>
              <a:ext uri="{FF2B5EF4-FFF2-40B4-BE49-F238E27FC236}">
                <a16:creationId xmlns:a16="http://schemas.microsoft.com/office/drawing/2014/main" id="{4A08B33F-C79B-46FD-B7EA-3E04054851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09597" y="5868460"/>
            <a:ext cx="252847" cy="252847"/>
          </a:xfrm>
          <a:prstGeom prst="rect">
            <a:avLst/>
          </a:prstGeom>
        </p:spPr>
      </p:pic>
    </p:spTree>
    <p:extLst>
      <p:ext uri="{BB962C8B-B14F-4D97-AF65-F5344CB8AC3E}">
        <p14:creationId xmlns:p14="http://schemas.microsoft.com/office/powerpoint/2010/main" val="194090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 Id="rId9" Type="http://schemas.openxmlformats.org/officeDocument/2006/relationships/image" Target="../media/image5.tif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11.xml"/><Relationship Id="rId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7.xml"/><Relationship Id="rId1" Type="http://schemas.openxmlformats.org/officeDocument/2006/relationships/slideLayout" Target="../slideLayouts/slideLayout15.xml"/><Relationship Id="rId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2.xml"/><Relationship Id="rId7" Type="http://schemas.openxmlformats.org/officeDocument/2006/relationships/image" Target="../media/image8.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10.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1.xml"/><Relationship Id="rId1" Type="http://schemas.openxmlformats.org/officeDocument/2006/relationships/slideLayout" Target="../slideLayouts/slideLayout25.xml"/><Relationship Id="rId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12.xml"/><Relationship Id="rId1" Type="http://schemas.openxmlformats.org/officeDocument/2006/relationships/slideLayout" Target="../slideLayouts/slideLayout26.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13.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room filled with furniture and a tv&#10;&#10;Description automatically generated">
            <a:extLst>
              <a:ext uri="{FF2B5EF4-FFF2-40B4-BE49-F238E27FC236}">
                <a16:creationId xmlns:a16="http://schemas.microsoft.com/office/drawing/2014/main" id="{FA89B865-0EF6-4FF5-9801-003FE29D8E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28" name="Picture 27" descr="A view of a city at sunset&#10;&#10;Description automatically generated">
            <a:extLst>
              <a:ext uri="{FF2B5EF4-FFF2-40B4-BE49-F238E27FC236}">
                <a16:creationId xmlns:a16="http://schemas.microsoft.com/office/drawing/2014/main" id="{37C5E802-E7ED-4488-B284-56EE3C656798}"/>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a:off x="3182975" y="1669090"/>
            <a:ext cx="546187" cy="406201"/>
          </a:xfrm>
          <a:prstGeom prst="rect">
            <a:avLst/>
          </a:prstGeom>
        </p:spPr>
      </p:pic>
      <p:pic>
        <p:nvPicPr>
          <p:cNvPr id="30" name="Picture 29" descr="A view of a city at sunset&#10;&#10;Description automatically generated">
            <a:extLst>
              <a:ext uri="{FF2B5EF4-FFF2-40B4-BE49-F238E27FC236}">
                <a16:creationId xmlns:a16="http://schemas.microsoft.com/office/drawing/2014/main" id="{85020A50-D04D-4D14-BEF8-2F920E7AE8B0}"/>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419574">
            <a:off x="954987" y="1904146"/>
            <a:ext cx="616552" cy="483379"/>
          </a:xfrm>
          <a:prstGeom prst="rect">
            <a:avLst/>
          </a:prstGeom>
        </p:spPr>
      </p:pic>
      <p:pic>
        <p:nvPicPr>
          <p:cNvPr id="31" name="Picture 30" descr="A view of a city at sunset&#10;&#10;Description automatically generated">
            <a:extLst>
              <a:ext uri="{FF2B5EF4-FFF2-40B4-BE49-F238E27FC236}">
                <a16:creationId xmlns:a16="http://schemas.microsoft.com/office/drawing/2014/main" id="{0DECDE56-9A4D-4BA3-BCB5-B594EF08FDD5}"/>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439823">
            <a:off x="1683043" y="1902247"/>
            <a:ext cx="616552" cy="483379"/>
          </a:xfrm>
          <a:prstGeom prst="rect">
            <a:avLst/>
          </a:prstGeom>
        </p:spPr>
      </p:pic>
      <p:pic>
        <p:nvPicPr>
          <p:cNvPr id="33" name="Picture 32" descr="A view of a city at sunset&#10;&#10;Description automatically generated">
            <a:extLst>
              <a:ext uri="{FF2B5EF4-FFF2-40B4-BE49-F238E27FC236}">
                <a16:creationId xmlns:a16="http://schemas.microsoft.com/office/drawing/2014/main" id="{39030FD3-4A0F-47D4-AB12-F73287E3A8B0}"/>
              </a:ext>
            </a:extLst>
          </p:cNvPr>
          <p:cNvPicPr>
            <a:picLocks/>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360000">
            <a:off x="494916" y="2748870"/>
            <a:ext cx="877824" cy="621792"/>
          </a:xfrm>
          <a:prstGeom prst="rect">
            <a:avLst/>
          </a:prstGeom>
        </p:spPr>
      </p:pic>
      <p:pic>
        <p:nvPicPr>
          <p:cNvPr id="34" name="Picture 33" descr="A view of a city at sunset&#10;&#10;Description automatically generated">
            <a:extLst>
              <a:ext uri="{FF2B5EF4-FFF2-40B4-BE49-F238E27FC236}">
                <a16:creationId xmlns:a16="http://schemas.microsoft.com/office/drawing/2014/main" id="{A2C4B320-A8FB-4A2C-AA3A-44309BEBC311}"/>
              </a:ext>
            </a:extLst>
          </p:cNvPr>
          <p:cNvPicPr>
            <a:picLocks/>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420000">
            <a:off x="1496804" y="2742514"/>
            <a:ext cx="832104" cy="621792"/>
          </a:xfrm>
          <a:prstGeom prst="rect">
            <a:avLst/>
          </a:prstGeom>
        </p:spPr>
      </p:pic>
      <p:pic>
        <p:nvPicPr>
          <p:cNvPr id="36" name="Picture 35" descr="A view of a city at sunset&#10;&#10;Description automatically generated">
            <a:extLst>
              <a:ext uri="{FF2B5EF4-FFF2-40B4-BE49-F238E27FC236}">
                <a16:creationId xmlns:a16="http://schemas.microsoft.com/office/drawing/2014/main" id="{AFA68622-0171-4F53-A5CA-20E2B2350978}"/>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720000">
            <a:off x="4633242" y="1894296"/>
            <a:ext cx="616552" cy="483379"/>
          </a:xfrm>
          <a:prstGeom prst="rect">
            <a:avLst/>
          </a:prstGeom>
        </p:spPr>
      </p:pic>
      <p:pic>
        <p:nvPicPr>
          <p:cNvPr id="38" name="Picture 37" descr="A view of a city at sunset&#10;&#10;Description automatically generated">
            <a:extLst>
              <a:ext uri="{FF2B5EF4-FFF2-40B4-BE49-F238E27FC236}">
                <a16:creationId xmlns:a16="http://schemas.microsoft.com/office/drawing/2014/main" id="{EC4354A7-BE0F-4608-8073-C6B311B50738}"/>
              </a:ext>
            </a:extLst>
          </p:cNvPr>
          <p:cNvPicPr>
            <a:picLocks/>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720000">
            <a:off x="5356575" y="1893752"/>
            <a:ext cx="621792" cy="483379"/>
          </a:xfrm>
          <a:prstGeom prst="rect">
            <a:avLst/>
          </a:prstGeom>
        </p:spPr>
      </p:pic>
      <p:pic>
        <p:nvPicPr>
          <p:cNvPr id="39" name="Picture 38" descr="A view of a city at sunset&#10;&#10;Description automatically generated">
            <a:extLst>
              <a:ext uri="{FF2B5EF4-FFF2-40B4-BE49-F238E27FC236}">
                <a16:creationId xmlns:a16="http://schemas.microsoft.com/office/drawing/2014/main" id="{70923AD8-A557-44E6-8CD1-299651A19685}"/>
              </a:ext>
            </a:extLst>
          </p:cNvPr>
          <p:cNvPicPr>
            <a:picLocks/>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840000">
            <a:off x="4651809" y="2742658"/>
            <a:ext cx="841248" cy="630936"/>
          </a:xfrm>
          <a:prstGeom prst="rect">
            <a:avLst/>
          </a:prstGeom>
        </p:spPr>
      </p:pic>
      <p:pic>
        <p:nvPicPr>
          <p:cNvPr id="43" name="Picture 42" descr="A view of a city at sunset&#10;&#10;Description automatically generated">
            <a:extLst>
              <a:ext uri="{FF2B5EF4-FFF2-40B4-BE49-F238E27FC236}">
                <a16:creationId xmlns:a16="http://schemas.microsoft.com/office/drawing/2014/main" id="{2985A83F-9B4B-4868-8E4F-352ECAD98563}"/>
              </a:ext>
            </a:extLst>
          </p:cNvPr>
          <p:cNvPicPr>
            <a:picLocks/>
          </p:cNvPicPr>
          <p:nvPr userDrawn="1"/>
        </p:nvPicPr>
        <p:blipFill rotWithShape="1">
          <a:blip r:embed="rId6">
            <a:extLst>
              <a:ext uri="{28A0092B-C50C-407E-A947-70E740481C1C}">
                <a14:useLocalDpi xmlns:a14="http://schemas.microsoft.com/office/drawing/2010/main" val="0"/>
              </a:ext>
            </a:extLst>
          </a:blip>
          <a:srcRect l="16516" t="15387" r="20732"/>
          <a:stretch/>
        </p:blipFill>
        <p:spPr>
          <a:xfrm rot="21840000">
            <a:off x="5625557" y="2749406"/>
            <a:ext cx="877824" cy="621792"/>
          </a:xfrm>
          <a:prstGeom prst="rect">
            <a:avLst/>
          </a:prstGeom>
        </p:spPr>
      </p:pic>
      <p:sp>
        <p:nvSpPr>
          <p:cNvPr id="106" name="TextBox 105">
            <a:extLst>
              <a:ext uri="{FF2B5EF4-FFF2-40B4-BE49-F238E27FC236}">
                <a16:creationId xmlns:a16="http://schemas.microsoft.com/office/drawing/2014/main" id="{6F50BBDB-E035-4DD5-9F03-A99F97EF3761}"/>
              </a:ext>
            </a:extLst>
          </p:cNvPr>
          <p:cNvSpPr txBox="1"/>
          <p:nvPr userDrawn="1"/>
        </p:nvSpPr>
        <p:spPr>
          <a:xfrm>
            <a:off x="6941127" y="4934877"/>
            <a:ext cx="2016757" cy="215444"/>
          </a:xfrm>
          <a:prstGeom prst="rect">
            <a:avLst/>
          </a:prstGeom>
          <a:noFill/>
        </p:spPr>
        <p:txBody>
          <a:bodyPr wrap="square" rtlCol="0">
            <a:spAutoFit/>
          </a:bodyPr>
          <a:lstStyle/>
          <a:p>
            <a:pPr algn="ctr"/>
            <a:r>
              <a:rPr lang="en-US" sz="800" dirty="0">
                <a:solidFill>
                  <a:schemeClr val="bg1">
                    <a:lumMod val="50000"/>
                  </a:schemeClr>
                </a:solidFill>
                <a:latin typeface="Verdana" panose="020B0604030504040204" pitchFamily="34" charset="0"/>
                <a:ea typeface="Verdana" panose="020B0604030504040204" pitchFamily="34" charset="0"/>
              </a:rPr>
              <a:t>Version 8/20 © Kesler Science, LLC</a:t>
            </a:r>
          </a:p>
        </p:txBody>
      </p:sp>
      <p:pic>
        <p:nvPicPr>
          <p:cNvPr id="107" name="Picture 106" descr="A close up of a logo&#10;&#10;Description automatically generated">
            <a:extLst>
              <a:ext uri="{FF2B5EF4-FFF2-40B4-BE49-F238E27FC236}">
                <a16:creationId xmlns:a16="http://schemas.microsoft.com/office/drawing/2014/main" id="{20C0D8F0-9B96-4151-AE0F-9A58277F2D0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30117" y="416510"/>
            <a:ext cx="1383912" cy="597460"/>
          </a:xfrm>
          <a:prstGeom prst="rect">
            <a:avLst/>
          </a:prstGeom>
        </p:spPr>
      </p:pic>
      <p:pic>
        <p:nvPicPr>
          <p:cNvPr id="2" name="Picture 1">
            <a:extLst>
              <a:ext uri="{FF2B5EF4-FFF2-40B4-BE49-F238E27FC236}">
                <a16:creationId xmlns:a16="http://schemas.microsoft.com/office/drawing/2014/main" id="{F9AADA2F-14E3-A648-B2FB-CE459D9C14BA}"/>
              </a:ext>
            </a:extLst>
          </p:cNvPr>
          <p:cNvPicPr>
            <a:picLocks noChangeAspect="1"/>
          </p:cNvPicPr>
          <p:nvPr userDrawn="1"/>
        </p:nvPicPr>
        <p:blipFill>
          <a:blip r:embed="rId8"/>
          <a:stretch>
            <a:fillRect/>
          </a:stretch>
        </p:blipFill>
        <p:spPr>
          <a:xfrm>
            <a:off x="6974082" y="156426"/>
            <a:ext cx="2323370" cy="4830648"/>
          </a:xfrm>
          <a:prstGeom prst="rect">
            <a:avLst/>
          </a:prstGeom>
        </p:spPr>
      </p:pic>
      <p:pic>
        <p:nvPicPr>
          <p:cNvPr id="4" name="Picture 3">
            <a:extLst>
              <a:ext uri="{FF2B5EF4-FFF2-40B4-BE49-F238E27FC236}">
                <a16:creationId xmlns:a16="http://schemas.microsoft.com/office/drawing/2014/main" id="{EE840029-D2C2-E840-A920-461F12D330D2}"/>
              </a:ext>
            </a:extLst>
          </p:cNvPr>
          <p:cNvPicPr>
            <a:picLocks noChangeAspect="1"/>
          </p:cNvPicPr>
          <p:nvPr userDrawn="1"/>
        </p:nvPicPr>
        <p:blipFill>
          <a:blip r:embed="rId9"/>
          <a:stretch>
            <a:fillRect/>
          </a:stretch>
        </p:blipFill>
        <p:spPr>
          <a:xfrm>
            <a:off x="2588509" y="632618"/>
            <a:ext cx="1727752" cy="1007855"/>
          </a:xfrm>
          <a:prstGeom prst="rect">
            <a:avLst/>
          </a:prstGeom>
        </p:spPr>
      </p:pic>
    </p:spTree>
    <p:extLst>
      <p:ext uri="{BB962C8B-B14F-4D97-AF65-F5344CB8AC3E}">
        <p14:creationId xmlns:p14="http://schemas.microsoft.com/office/powerpoint/2010/main" val="200115919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5EBC94AF-3A20-2642-A9F6-A610B29575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EDCB64BA-732F-4491-A30A-3C731BA7CA79}"/>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EE3D498-F6C5-4796-AFFD-7D34FA423D8C}"/>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5" name="Picture 4">
            <a:extLst>
              <a:ext uri="{FF2B5EF4-FFF2-40B4-BE49-F238E27FC236}">
                <a16:creationId xmlns:a16="http://schemas.microsoft.com/office/drawing/2014/main" id="{FEADB8F4-B998-4B6B-9E89-0A8C5D5385B3}"/>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6" name="TextBox 5">
            <a:extLst>
              <a:ext uri="{FF2B5EF4-FFF2-40B4-BE49-F238E27FC236}">
                <a16:creationId xmlns:a16="http://schemas.microsoft.com/office/drawing/2014/main" id="{1694AEAB-11A7-4F94-AC0A-223874AF44D3}"/>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grpSp>
        <p:nvGrpSpPr>
          <p:cNvPr id="12" name="Group 11">
            <a:extLst>
              <a:ext uri="{FF2B5EF4-FFF2-40B4-BE49-F238E27FC236}">
                <a16:creationId xmlns:a16="http://schemas.microsoft.com/office/drawing/2014/main" id="{C1CDDAEC-8A04-4249-BC01-A1B008613302}"/>
              </a:ext>
            </a:extLst>
          </p:cNvPr>
          <p:cNvGrpSpPr/>
          <p:nvPr userDrawn="1"/>
        </p:nvGrpSpPr>
        <p:grpSpPr>
          <a:xfrm>
            <a:off x="7781544" y="3785616"/>
            <a:ext cx="1207008" cy="1207008"/>
            <a:chOff x="11408" y="24791"/>
            <a:chExt cx="1212211" cy="1212211"/>
          </a:xfrm>
        </p:grpSpPr>
        <p:sp>
          <p:nvSpPr>
            <p:cNvPr id="14" name="Star: 32 Points 13">
              <a:extLst>
                <a:ext uri="{FF2B5EF4-FFF2-40B4-BE49-F238E27FC236}">
                  <a16:creationId xmlns:a16="http://schemas.microsoft.com/office/drawing/2014/main" id="{77E4C5DF-9381-40F1-B8EC-FF7964EF2D26}"/>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tar: 32 Points 16">
              <a:extLst>
                <a:ext uri="{FF2B5EF4-FFF2-40B4-BE49-F238E27FC236}">
                  <a16:creationId xmlns:a16="http://schemas.microsoft.com/office/drawing/2014/main" id="{6A300E35-DA2E-40AF-911E-6EA3EDC5DF3C}"/>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B327E5EF-8438-4B9A-BE8A-6B0D79A5D097}"/>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11" name="TextBox 10">
            <a:extLst>
              <a:ext uri="{FF2B5EF4-FFF2-40B4-BE49-F238E27FC236}">
                <a16:creationId xmlns:a16="http://schemas.microsoft.com/office/drawing/2014/main" id="{950530EE-AD58-464D-B06D-D71E23E58DB5}"/>
              </a:ext>
            </a:extLst>
          </p:cNvPr>
          <p:cNvSpPr txBox="1"/>
          <p:nvPr userDrawn="1"/>
        </p:nvSpPr>
        <p:spPr>
          <a:xfrm>
            <a:off x="2540445" y="43658"/>
            <a:ext cx="181244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Watch It! </a:t>
            </a:r>
          </a:p>
        </p:txBody>
      </p:sp>
    </p:spTree>
    <p:extLst>
      <p:ext uri="{BB962C8B-B14F-4D97-AF65-F5344CB8AC3E}">
        <p14:creationId xmlns:p14="http://schemas.microsoft.com/office/powerpoint/2010/main" val="1853242433"/>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A picture containing drawing&#10;&#10;Description automatically generated">
            <a:extLst>
              <a:ext uri="{FF2B5EF4-FFF2-40B4-BE49-F238E27FC236}">
                <a16:creationId xmlns:a16="http://schemas.microsoft.com/office/drawing/2014/main" id="{9385C99F-B389-F041-9387-0574BD3BEB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21" name="Rectangle 20">
            <a:extLst>
              <a:ext uri="{FF2B5EF4-FFF2-40B4-BE49-F238E27FC236}">
                <a16:creationId xmlns:a16="http://schemas.microsoft.com/office/drawing/2014/main" id="{EBCBA5DF-BB69-432E-AB6D-7AD355F2636F}"/>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8350B4-E5D4-4DFD-A262-6460FB644404}"/>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25" name="TextBox 24">
            <a:extLst>
              <a:ext uri="{FF2B5EF4-FFF2-40B4-BE49-F238E27FC236}">
                <a16:creationId xmlns:a16="http://schemas.microsoft.com/office/drawing/2014/main" id="{27D6DF2E-36A3-409E-9058-DFDE945C1C23}"/>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pic>
        <p:nvPicPr>
          <p:cNvPr id="5" name="Picture 4">
            <a:extLst>
              <a:ext uri="{FF2B5EF4-FFF2-40B4-BE49-F238E27FC236}">
                <a16:creationId xmlns:a16="http://schemas.microsoft.com/office/drawing/2014/main" id="{FEADB8F4-B998-4B6B-9E89-0A8C5D5385B3}"/>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cxnSp>
        <p:nvCxnSpPr>
          <p:cNvPr id="15" name="Straight Connector 14">
            <a:extLst>
              <a:ext uri="{FF2B5EF4-FFF2-40B4-BE49-F238E27FC236}">
                <a16:creationId xmlns:a16="http://schemas.microsoft.com/office/drawing/2014/main" id="{AFFB8D2E-C569-45F1-942C-8E599E2D1A4C}"/>
              </a:ext>
            </a:extLst>
          </p:cNvPr>
          <p:cNvCxnSpPr>
            <a:cxnSpLocks/>
          </p:cNvCxnSpPr>
          <p:nvPr userDrawn="1"/>
        </p:nvCxnSpPr>
        <p:spPr>
          <a:xfrm>
            <a:off x="5786185" y="1237002"/>
            <a:ext cx="0" cy="3197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CCADA76A-C953-46D9-9D0B-D4696273C863}"/>
              </a:ext>
            </a:extLst>
          </p:cNvPr>
          <p:cNvGrpSpPr/>
          <p:nvPr userDrawn="1"/>
        </p:nvGrpSpPr>
        <p:grpSpPr>
          <a:xfrm>
            <a:off x="2542032" y="109728"/>
            <a:ext cx="740664" cy="740664"/>
            <a:chOff x="11408" y="24791"/>
            <a:chExt cx="1212211" cy="1212211"/>
          </a:xfrm>
        </p:grpSpPr>
        <p:sp>
          <p:nvSpPr>
            <p:cNvPr id="22" name="Star: 32 Points 21">
              <a:extLst>
                <a:ext uri="{FF2B5EF4-FFF2-40B4-BE49-F238E27FC236}">
                  <a16:creationId xmlns:a16="http://schemas.microsoft.com/office/drawing/2014/main" id="{19B0FF79-1662-4173-89FB-1945D3B9B8A0}"/>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ar: 32 Points 22">
              <a:extLst>
                <a:ext uri="{FF2B5EF4-FFF2-40B4-BE49-F238E27FC236}">
                  <a16:creationId xmlns:a16="http://schemas.microsoft.com/office/drawing/2014/main" id="{2DEA0DAC-332E-4718-AC07-2F7E87A9BBC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84FDD8F3-AA7B-4887-A850-A62AD97F7F43}"/>
              </a:ext>
            </a:extLst>
          </p:cNvPr>
          <p:cNvSpPr txBox="1"/>
          <p:nvPr userDrawn="1"/>
        </p:nvSpPr>
        <p:spPr>
          <a:xfrm>
            <a:off x="2376294" y="285098"/>
            <a:ext cx="1069741" cy="369332"/>
          </a:xfrm>
          <a:prstGeom prst="rect">
            <a:avLst/>
          </a:prstGeom>
          <a:noFill/>
        </p:spPr>
        <p:txBody>
          <a:bodyPr wrap="square" rtlCol="0">
            <a:spAutoFit/>
          </a:bodyPr>
          <a:lstStyle/>
          <a:p>
            <a:pPr algn="ctr"/>
            <a:r>
              <a:rPr lang="en-US" sz="900" b="1" dirty="0">
                <a:latin typeface="Georgia" panose="02040502050405020303" pitchFamily="18" charset="0"/>
                <a:ea typeface="Verdana" panose="020B0604030504040204" pitchFamily="34" charset="0"/>
              </a:rPr>
              <a:t>INPUT STATION</a:t>
            </a:r>
          </a:p>
        </p:txBody>
      </p:sp>
      <p:sp>
        <p:nvSpPr>
          <p:cNvPr id="20" name="TextBox 19">
            <a:extLst>
              <a:ext uri="{FF2B5EF4-FFF2-40B4-BE49-F238E27FC236}">
                <a16:creationId xmlns:a16="http://schemas.microsoft.com/office/drawing/2014/main" id="{5C7B85DF-2677-4763-B10A-4A6165983398}"/>
              </a:ext>
            </a:extLst>
          </p:cNvPr>
          <p:cNvSpPr txBox="1"/>
          <p:nvPr userDrawn="1"/>
        </p:nvSpPr>
        <p:spPr>
          <a:xfrm>
            <a:off x="3435584" y="149569"/>
            <a:ext cx="2541908" cy="369332"/>
          </a:xfrm>
          <a:prstGeom prst="rect">
            <a:avLst/>
          </a:prstGeom>
          <a:noFill/>
        </p:spPr>
        <p:txBody>
          <a:bodyPr wrap="square" rtlCol="0">
            <a:spAutoFit/>
          </a:bodyPr>
          <a:lstStyle/>
          <a:p>
            <a:r>
              <a:rPr lang="en-US" sz="1800" b="1" dirty="0">
                <a:latin typeface="Georgia" panose="02040502050405020303" pitchFamily="18" charset="0"/>
                <a:ea typeface="Verdana" panose="020B0604030504040204" pitchFamily="34" charset="0"/>
              </a:rPr>
              <a:t>Read It! </a:t>
            </a:r>
          </a:p>
        </p:txBody>
      </p:sp>
    </p:spTree>
    <p:extLst>
      <p:ext uri="{BB962C8B-B14F-4D97-AF65-F5344CB8AC3E}">
        <p14:creationId xmlns:p14="http://schemas.microsoft.com/office/powerpoint/2010/main" val="1452793236"/>
      </p:ext>
    </p:extLst>
  </p:cSld>
  <p:clrMap bg1="lt1" tx1="dk1" bg2="lt2" tx2="dk2" accent1="accent1" accent2="accent2" accent3="accent3" accent4="accent4" accent5="accent5" accent6="accent6" hlink="hlink" folHlink="folHlink"/>
  <p:sldLayoutIdLst>
    <p:sldLayoutId id="2147483730" r:id="rId1"/>
    <p:sldLayoutId id="2147483743" r:id="rId2"/>
    <p:sldLayoutId id="2147483744"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B11EDCDB-C16F-2548-9450-B9A40D853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22E8CB38-FE08-481D-93F2-45EE5475A07D}"/>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742A81C-581B-4807-BB83-3FCB249E8549}"/>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E25083A0-D482-45D9-BECD-8E86E122AAEA}"/>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424628FB-93C9-4B9F-BD2E-59A72E77BFB8}"/>
              </a:ext>
            </a:extLst>
          </p:cNvPr>
          <p:cNvGrpSpPr/>
          <p:nvPr userDrawn="1"/>
        </p:nvGrpSpPr>
        <p:grpSpPr>
          <a:xfrm>
            <a:off x="7781544" y="3785616"/>
            <a:ext cx="1207008" cy="1207008"/>
            <a:chOff x="11408" y="24791"/>
            <a:chExt cx="1212211" cy="1212211"/>
          </a:xfrm>
        </p:grpSpPr>
        <p:sp>
          <p:nvSpPr>
            <p:cNvPr id="15" name="Star: 32 Points 14">
              <a:extLst>
                <a:ext uri="{FF2B5EF4-FFF2-40B4-BE49-F238E27FC236}">
                  <a16:creationId xmlns:a16="http://schemas.microsoft.com/office/drawing/2014/main" id="{F163D580-D31C-45A8-AF23-436B9BA5F276}"/>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75B99DF4-7FBC-48EE-AB06-011EA1E14D9E}"/>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559C1AF-74DE-4BBA-94CF-37379779E059}"/>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23" name="TextBox 22">
            <a:extLst>
              <a:ext uri="{FF2B5EF4-FFF2-40B4-BE49-F238E27FC236}">
                <a16:creationId xmlns:a16="http://schemas.microsoft.com/office/drawing/2014/main" id="{47AA88E0-D491-455A-A2AB-7051BCEFF90F}"/>
              </a:ext>
            </a:extLst>
          </p:cNvPr>
          <p:cNvSpPr txBox="1"/>
          <p:nvPr userDrawn="1"/>
        </p:nvSpPr>
        <p:spPr>
          <a:xfrm>
            <a:off x="2540445"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Explore It! </a:t>
            </a:r>
          </a:p>
        </p:txBody>
      </p:sp>
      <p:sp>
        <p:nvSpPr>
          <p:cNvPr id="24" name="TextBox 23">
            <a:extLst>
              <a:ext uri="{FF2B5EF4-FFF2-40B4-BE49-F238E27FC236}">
                <a16:creationId xmlns:a16="http://schemas.microsoft.com/office/drawing/2014/main" id="{EBBCEA1D-F84C-4BC9-AFFE-3E5B12D8853C}"/>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2855893126"/>
      </p:ext>
    </p:extLst>
  </p:cSld>
  <p:clrMap bg1="lt1" tx1="dk1" bg2="lt2" tx2="dk2" accent1="accent1" accent2="accent2" accent3="accent3" accent4="accent4" accent5="accent5" accent6="accent6" hlink="hlink" folHlink="folHlink"/>
  <p:sldLayoutIdLst>
    <p:sldLayoutId id="2147483715" r:id="rId1"/>
    <p:sldLayoutId id="2147483755" r:id="rId2"/>
    <p:sldLayoutId id="2147483765"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267EDCFB-9907-1A4E-A2E9-D8738F1BBD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6A44B4F0-6079-4B7C-8756-5879DE09BEAF}"/>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0F7333-D367-4F15-A859-4209C3066395}"/>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F0D96999-A2F6-46C5-A3F2-7F65DA57D10A}"/>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72B2C08B-6116-4C11-87D9-746AECFC686E}"/>
              </a:ext>
            </a:extLst>
          </p:cNvPr>
          <p:cNvGrpSpPr/>
          <p:nvPr userDrawn="1"/>
        </p:nvGrpSpPr>
        <p:grpSpPr>
          <a:xfrm>
            <a:off x="7781544" y="3785616"/>
            <a:ext cx="1207008" cy="1207008"/>
            <a:chOff x="11408" y="24791"/>
            <a:chExt cx="1212211" cy="1212211"/>
          </a:xfrm>
        </p:grpSpPr>
        <p:sp>
          <p:nvSpPr>
            <p:cNvPr id="15" name="Star: 32 Points 14">
              <a:extLst>
                <a:ext uri="{FF2B5EF4-FFF2-40B4-BE49-F238E27FC236}">
                  <a16:creationId xmlns:a16="http://schemas.microsoft.com/office/drawing/2014/main" id="{F25EBE87-9988-446B-B041-BAE38FFAC726}"/>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5FB5A568-2C98-4FAA-89D3-EC729E80187A}"/>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7D8D7A8-162C-484F-97DB-579D70400F3F}"/>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23" name="TextBox 22">
            <a:extLst>
              <a:ext uri="{FF2B5EF4-FFF2-40B4-BE49-F238E27FC236}">
                <a16:creationId xmlns:a16="http://schemas.microsoft.com/office/drawing/2014/main" id="{618B8CA9-F2EB-44C1-A260-71C0A852C3E5}"/>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Research It! </a:t>
            </a:r>
          </a:p>
        </p:txBody>
      </p:sp>
      <p:sp>
        <p:nvSpPr>
          <p:cNvPr id="24" name="TextBox 23">
            <a:extLst>
              <a:ext uri="{FF2B5EF4-FFF2-40B4-BE49-F238E27FC236}">
                <a16:creationId xmlns:a16="http://schemas.microsoft.com/office/drawing/2014/main" id="{CAB2D8E7-4176-4A8E-9283-4C342DA8A475}"/>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3420348809"/>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picture containing drawing&#10;&#10;Description automatically generated">
            <a:extLst>
              <a:ext uri="{FF2B5EF4-FFF2-40B4-BE49-F238E27FC236}">
                <a16:creationId xmlns:a16="http://schemas.microsoft.com/office/drawing/2014/main" id="{795DD22D-FC76-194A-B62A-A15BA78780D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A4516FA9-1E60-4703-8456-EEA5911618E2}"/>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BF74850-549D-43CB-8D3D-9249A51F551B}"/>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8" name="Picture 17">
            <a:extLst>
              <a:ext uri="{FF2B5EF4-FFF2-40B4-BE49-F238E27FC236}">
                <a16:creationId xmlns:a16="http://schemas.microsoft.com/office/drawing/2014/main" id="{02347962-2875-4861-BBBC-4708BB61A2F3}"/>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25" name="Group 24">
            <a:extLst>
              <a:ext uri="{FF2B5EF4-FFF2-40B4-BE49-F238E27FC236}">
                <a16:creationId xmlns:a16="http://schemas.microsoft.com/office/drawing/2014/main" id="{CA8DDBCF-29B4-4ED7-BA94-A4D504C5EDE6}"/>
              </a:ext>
            </a:extLst>
          </p:cNvPr>
          <p:cNvGrpSpPr/>
          <p:nvPr userDrawn="1"/>
        </p:nvGrpSpPr>
        <p:grpSpPr>
          <a:xfrm>
            <a:off x="7783063" y="3784786"/>
            <a:ext cx="1206135" cy="1206135"/>
            <a:chOff x="11408" y="24791"/>
            <a:chExt cx="1212211" cy="1212211"/>
          </a:xfrm>
        </p:grpSpPr>
        <p:sp>
          <p:nvSpPr>
            <p:cNvPr id="26" name="Star: 32 Points 25">
              <a:extLst>
                <a:ext uri="{FF2B5EF4-FFF2-40B4-BE49-F238E27FC236}">
                  <a16:creationId xmlns:a16="http://schemas.microsoft.com/office/drawing/2014/main" id="{6DF36F77-3DA4-49F0-B103-55FEDE101AA9}"/>
                </a:ext>
              </a:extLst>
            </p:cNvPr>
            <p:cNvSpPr/>
            <p:nvPr userDrawn="1"/>
          </p:nvSpPr>
          <p:spPr>
            <a:xfrm>
              <a:off x="11408" y="24791"/>
              <a:ext cx="1212211" cy="1212211"/>
            </a:xfrm>
            <a:prstGeom prst="star32">
              <a:avLst>
                <a:gd name="adj" fmla="val 44591"/>
              </a:avLst>
            </a:prstGeom>
            <a:solidFill>
              <a:srgbClr val="9DC3E6"/>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32 Points 26">
              <a:extLst>
                <a:ext uri="{FF2B5EF4-FFF2-40B4-BE49-F238E27FC236}">
                  <a16:creationId xmlns:a16="http://schemas.microsoft.com/office/drawing/2014/main" id="{1A8399CD-33BD-42D4-8C08-6CAC02B8AD23}"/>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67109736-69B5-4C3F-AEAB-8FFB2E0C5142}"/>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OUTPUT STATION</a:t>
            </a:r>
          </a:p>
        </p:txBody>
      </p:sp>
      <p:sp>
        <p:nvSpPr>
          <p:cNvPr id="23" name="TextBox 22">
            <a:extLst>
              <a:ext uri="{FF2B5EF4-FFF2-40B4-BE49-F238E27FC236}">
                <a16:creationId xmlns:a16="http://schemas.microsoft.com/office/drawing/2014/main" id="{2A206A64-640D-4343-8DB5-B2F6F3F4144B}"/>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Write It! </a:t>
            </a:r>
          </a:p>
        </p:txBody>
      </p:sp>
      <p:sp>
        <p:nvSpPr>
          <p:cNvPr id="24" name="TextBox 23">
            <a:extLst>
              <a:ext uri="{FF2B5EF4-FFF2-40B4-BE49-F238E27FC236}">
                <a16:creationId xmlns:a16="http://schemas.microsoft.com/office/drawing/2014/main" id="{D5D33C45-833F-4E37-AA18-B427ED96C439}"/>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82960510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9B81E549-9529-1B49-A79D-156EDF56A3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DE86D5EA-F9C1-4CE6-BCA8-CB512DB5BEA7}"/>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8C7A68C-07F2-4E51-9581-FDAF257A923F}"/>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013C547A-3D0C-43CE-8C46-8212D0815E95}"/>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0D5ABBD4-AE63-4EA8-9989-C103BC256BE4}"/>
              </a:ext>
            </a:extLst>
          </p:cNvPr>
          <p:cNvGrpSpPr/>
          <p:nvPr userDrawn="1"/>
        </p:nvGrpSpPr>
        <p:grpSpPr>
          <a:xfrm>
            <a:off x="2542032" y="109728"/>
            <a:ext cx="740664" cy="740664"/>
            <a:chOff x="11408" y="24791"/>
            <a:chExt cx="1212211" cy="1212211"/>
          </a:xfrm>
        </p:grpSpPr>
        <p:sp>
          <p:nvSpPr>
            <p:cNvPr id="15" name="Star: 32 Points 14">
              <a:extLst>
                <a:ext uri="{FF2B5EF4-FFF2-40B4-BE49-F238E27FC236}">
                  <a16:creationId xmlns:a16="http://schemas.microsoft.com/office/drawing/2014/main" id="{619D6AFC-EACB-4087-8E0D-399AC86C7E22}"/>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9B66EC41-62DF-470A-A88B-E3C2C023315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0445DF46-8EEC-4A4E-A419-2BE554F31E94}"/>
              </a:ext>
            </a:extLst>
          </p:cNvPr>
          <p:cNvSpPr txBox="1"/>
          <p:nvPr userDrawn="1"/>
        </p:nvSpPr>
        <p:spPr>
          <a:xfrm>
            <a:off x="2497271" y="307067"/>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OUTPUT STATION</a:t>
            </a:r>
          </a:p>
        </p:txBody>
      </p:sp>
      <p:sp>
        <p:nvSpPr>
          <p:cNvPr id="22" name="TextBox 21">
            <a:extLst>
              <a:ext uri="{FF2B5EF4-FFF2-40B4-BE49-F238E27FC236}">
                <a16:creationId xmlns:a16="http://schemas.microsoft.com/office/drawing/2014/main" id="{66168122-476F-446B-9E49-F5C181E6CE5E}"/>
              </a:ext>
            </a:extLst>
          </p:cNvPr>
          <p:cNvSpPr txBox="1"/>
          <p:nvPr userDrawn="1"/>
        </p:nvSpPr>
        <p:spPr>
          <a:xfrm>
            <a:off x="3297368" y="227937"/>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Organize It!</a:t>
            </a:r>
          </a:p>
        </p:txBody>
      </p:sp>
      <p:sp>
        <p:nvSpPr>
          <p:cNvPr id="23" name="TextBox 22">
            <a:extLst>
              <a:ext uri="{FF2B5EF4-FFF2-40B4-BE49-F238E27FC236}">
                <a16:creationId xmlns:a16="http://schemas.microsoft.com/office/drawing/2014/main" id="{B1655015-BC2E-469C-B826-67A813BDBDF9}"/>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1265460953"/>
      </p:ext>
    </p:extLst>
  </p:cSld>
  <p:clrMap bg1="lt1" tx1="dk1" bg2="lt2" tx2="dk2" accent1="accent1" accent2="accent2" accent3="accent3" accent4="accent4" accent5="accent5" accent6="accent6" hlink="hlink" folHlink="folHlink"/>
  <p:sldLayoutIdLst>
    <p:sldLayoutId id="214748373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A picture containing drawing&#10;&#10;Description automatically generated">
            <a:extLst>
              <a:ext uri="{FF2B5EF4-FFF2-40B4-BE49-F238E27FC236}">
                <a16:creationId xmlns:a16="http://schemas.microsoft.com/office/drawing/2014/main" id="{A5CC7F93-CAC6-C94D-8F4F-8015F247A09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8" name="Rectangle 17">
            <a:extLst>
              <a:ext uri="{FF2B5EF4-FFF2-40B4-BE49-F238E27FC236}">
                <a16:creationId xmlns:a16="http://schemas.microsoft.com/office/drawing/2014/main" id="{EDA9A708-34D4-49FC-92F9-650CF8CB157F}"/>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7DBB171-7388-4994-83AE-B8107DCC0A47}"/>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1CEFC884-385F-4E9B-9A00-0A2808312B93}"/>
              </a:ext>
            </a:extLst>
          </p:cNvPr>
          <p:cNvPicPr>
            <a:picLocks noChangeAspect="1"/>
          </p:cNvPicPr>
          <p:nvPr userDrawn="1"/>
        </p:nvPicPr>
        <p:blipFill>
          <a:blip r:embed="rId5"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6" name="TextBox 25">
            <a:extLst>
              <a:ext uri="{FF2B5EF4-FFF2-40B4-BE49-F238E27FC236}">
                <a16:creationId xmlns:a16="http://schemas.microsoft.com/office/drawing/2014/main" id="{4015FEC5-0750-439E-869F-F9D1877425F3}"/>
              </a:ext>
            </a:extLst>
          </p:cNvPr>
          <p:cNvSpPr txBox="1"/>
          <p:nvPr userDrawn="1"/>
        </p:nvSpPr>
        <p:spPr>
          <a:xfrm>
            <a:off x="3297368" y="227937"/>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Illustrate It!</a:t>
            </a:r>
          </a:p>
        </p:txBody>
      </p:sp>
      <p:grpSp>
        <p:nvGrpSpPr>
          <p:cNvPr id="11" name="Group 10">
            <a:extLst>
              <a:ext uri="{FF2B5EF4-FFF2-40B4-BE49-F238E27FC236}">
                <a16:creationId xmlns:a16="http://schemas.microsoft.com/office/drawing/2014/main" id="{548FB721-6229-465B-9CBA-AB4FF23B92CC}"/>
              </a:ext>
            </a:extLst>
          </p:cNvPr>
          <p:cNvGrpSpPr/>
          <p:nvPr userDrawn="1"/>
        </p:nvGrpSpPr>
        <p:grpSpPr>
          <a:xfrm>
            <a:off x="2542032" y="109728"/>
            <a:ext cx="740664" cy="740664"/>
            <a:chOff x="11408" y="24791"/>
            <a:chExt cx="1212211" cy="1212211"/>
          </a:xfrm>
        </p:grpSpPr>
        <p:sp>
          <p:nvSpPr>
            <p:cNvPr id="13" name="Star: 32 Points 12">
              <a:extLst>
                <a:ext uri="{FF2B5EF4-FFF2-40B4-BE49-F238E27FC236}">
                  <a16:creationId xmlns:a16="http://schemas.microsoft.com/office/drawing/2014/main" id="{49D6B3B5-94FC-4C1C-A133-744C4AFB4DF1}"/>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tar: 32 Points 13">
              <a:extLst>
                <a:ext uri="{FF2B5EF4-FFF2-40B4-BE49-F238E27FC236}">
                  <a16:creationId xmlns:a16="http://schemas.microsoft.com/office/drawing/2014/main" id="{CEEA7DC2-417C-4B21-B56C-33A8925D1E7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1645CD79-18A4-4BE9-92B4-82A5E63A8AE1}"/>
              </a:ext>
            </a:extLst>
          </p:cNvPr>
          <p:cNvSpPr txBox="1"/>
          <p:nvPr userDrawn="1"/>
        </p:nvSpPr>
        <p:spPr>
          <a:xfrm>
            <a:off x="2490597" y="307067"/>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OUTPUT STATION</a:t>
            </a:r>
          </a:p>
        </p:txBody>
      </p:sp>
    </p:spTree>
    <p:extLst>
      <p:ext uri="{BB962C8B-B14F-4D97-AF65-F5344CB8AC3E}">
        <p14:creationId xmlns:p14="http://schemas.microsoft.com/office/powerpoint/2010/main" val="2170103054"/>
      </p:ext>
    </p:extLst>
  </p:cSld>
  <p:clrMap bg1="lt1" tx1="dk1" bg2="lt2" tx2="dk2" accent1="accent1" accent2="accent2" accent3="accent3" accent4="accent4" accent5="accent5" accent6="accent6" hlink="hlink" folHlink="folHlink"/>
  <p:sldLayoutIdLst>
    <p:sldLayoutId id="2147483736" r:id="rId1"/>
    <p:sldLayoutId id="2147483749"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A2042805-FBE4-BD43-8407-32E3389472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5AB95CBF-23AC-4396-A08E-2F6FE3DE616C}"/>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5B38E8D-7E9E-47A2-A267-7DEB7FC5F056}"/>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3E7E38A6-D1CC-49DF-A64D-A5B3E485A65E}"/>
              </a:ext>
            </a:extLst>
          </p:cNvPr>
          <p:cNvPicPr>
            <a:picLocks noChangeAspect="1"/>
          </p:cNvPicPr>
          <p:nvPr userDrawn="1"/>
        </p:nvPicPr>
        <p:blipFill>
          <a:blip r:embed="rId5"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3B6C08DC-35CB-465E-8752-6B333448C725}"/>
              </a:ext>
            </a:extLst>
          </p:cNvPr>
          <p:cNvGrpSpPr/>
          <p:nvPr userDrawn="1"/>
        </p:nvGrpSpPr>
        <p:grpSpPr>
          <a:xfrm>
            <a:off x="7781544" y="3785616"/>
            <a:ext cx="1207008" cy="1207008"/>
            <a:chOff x="11408" y="24791"/>
            <a:chExt cx="1212211" cy="1212211"/>
          </a:xfrm>
        </p:grpSpPr>
        <p:sp>
          <p:nvSpPr>
            <p:cNvPr id="15" name="Star: 32 Points 14">
              <a:extLst>
                <a:ext uri="{FF2B5EF4-FFF2-40B4-BE49-F238E27FC236}">
                  <a16:creationId xmlns:a16="http://schemas.microsoft.com/office/drawing/2014/main" id="{00BEB836-D0AE-42C6-AC76-F3C4A94C3FAB}"/>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C2441A87-FC9D-4F02-B6A7-6CB6F30BC9E1}"/>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DC900CF3-3CBB-4D04-A8BA-EC0923D09638}"/>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OUTPUT STATION</a:t>
            </a:r>
          </a:p>
        </p:txBody>
      </p:sp>
      <p:sp>
        <p:nvSpPr>
          <p:cNvPr id="22" name="TextBox 21">
            <a:extLst>
              <a:ext uri="{FF2B5EF4-FFF2-40B4-BE49-F238E27FC236}">
                <a16:creationId xmlns:a16="http://schemas.microsoft.com/office/drawing/2014/main" id="{D828FF26-62B5-43F7-AD79-56D3BC8653C1}"/>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Assess It! </a:t>
            </a:r>
          </a:p>
        </p:txBody>
      </p:sp>
      <p:sp>
        <p:nvSpPr>
          <p:cNvPr id="23" name="TextBox 22">
            <a:extLst>
              <a:ext uri="{FF2B5EF4-FFF2-40B4-BE49-F238E27FC236}">
                <a16:creationId xmlns:a16="http://schemas.microsoft.com/office/drawing/2014/main" id="{7D0172B0-FBF6-478E-8CDD-EF2E971BA907}"/>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265831760"/>
      </p:ext>
    </p:extLst>
  </p:cSld>
  <p:clrMap bg1="lt1" tx1="dk1" bg2="lt2" tx2="dk2" accent1="accent1" accent2="accent2" accent3="accent3" accent4="accent4" accent5="accent5" accent6="accent6" hlink="hlink" folHlink="folHlink"/>
  <p:sldLayoutIdLst>
    <p:sldLayoutId id="2147483738" r:id="rId1"/>
    <p:sldLayoutId id="214748375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D86387CC-436B-EA45-A729-6821472020E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13" name="Rectangle 12">
            <a:extLst>
              <a:ext uri="{FF2B5EF4-FFF2-40B4-BE49-F238E27FC236}">
                <a16:creationId xmlns:a16="http://schemas.microsoft.com/office/drawing/2014/main" id="{2BBCAB65-0DF6-46D1-AC1C-6469672A3DCA}"/>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2FED269-3137-468A-9142-00EF5600BA24}"/>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CCAE5D37-DCFE-45BA-8CAA-03D9DE4A6F59}"/>
              </a:ext>
            </a:extLst>
          </p:cNvPr>
          <p:cNvPicPr>
            <a:picLocks noChangeAspect="1"/>
          </p:cNvPicPr>
          <p:nvPr userDrawn="1"/>
        </p:nvPicPr>
        <p:blipFill>
          <a:blip r:embed="rId8"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2" name="TextBox 21">
            <a:extLst>
              <a:ext uri="{FF2B5EF4-FFF2-40B4-BE49-F238E27FC236}">
                <a16:creationId xmlns:a16="http://schemas.microsoft.com/office/drawing/2014/main" id="{F62461CE-1D39-41E0-808D-10D2E5D63F5E}"/>
              </a:ext>
            </a:extLst>
          </p:cNvPr>
          <p:cNvSpPr txBox="1"/>
          <p:nvPr userDrawn="1"/>
        </p:nvSpPr>
        <p:spPr>
          <a:xfrm>
            <a:off x="3326237" y="203016"/>
            <a:ext cx="2660205"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Challenge It! </a:t>
            </a:r>
          </a:p>
        </p:txBody>
      </p:sp>
      <p:sp>
        <p:nvSpPr>
          <p:cNvPr id="23" name="TextBox 22">
            <a:extLst>
              <a:ext uri="{FF2B5EF4-FFF2-40B4-BE49-F238E27FC236}">
                <a16:creationId xmlns:a16="http://schemas.microsoft.com/office/drawing/2014/main" id="{DB1EE803-AF01-4D71-8959-B464CE045D75}"/>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grpSp>
        <p:nvGrpSpPr>
          <p:cNvPr id="12" name="Group 11">
            <a:extLst>
              <a:ext uri="{FF2B5EF4-FFF2-40B4-BE49-F238E27FC236}">
                <a16:creationId xmlns:a16="http://schemas.microsoft.com/office/drawing/2014/main" id="{B92BC192-6CA6-4E2D-809E-DE2470A4D1A6}"/>
              </a:ext>
            </a:extLst>
          </p:cNvPr>
          <p:cNvGrpSpPr/>
          <p:nvPr userDrawn="1"/>
        </p:nvGrpSpPr>
        <p:grpSpPr>
          <a:xfrm>
            <a:off x="2542032" y="109728"/>
            <a:ext cx="740664" cy="740664"/>
            <a:chOff x="11408" y="24791"/>
            <a:chExt cx="1212211" cy="1212211"/>
          </a:xfrm>
        </p:grpSpPr>
        <p:sp>
          <p:nvSpPr>
            <p:cNvPr id="15" name="Star: 32 Points 14">
              <a:extLst>
                <a:ext uri="{FF2B5EF4-FFF2-40B4-BE49-F238E27FC236}">
                  <a16:creationId xmlns:a16="http://schemas.microsoft.com/office/drawing/2014/main" id="{34190075-028B-4F3E-9BD8-43AE8FD437C8}"/>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10A10543-E377-4566-AB6B-B69A8404B37F}"/>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FE4AD6C4-4CE8-4475-A526-220F9BFDA7F1}"/>
              </a:ext>
            </a:extLst>
          </p:cNvPr>
          <p:cNvSpPr txBox="1"/>
          <p:nvPr userDrawn="1"/>
        </p:nvSpPr>
        <p:spPr>
          <a:xfrm>
            <a:off x="2494989" y="310318"/>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BONUS STATION</a:t>
            </a:r>
          </a:p>
        </p:txBody>
      </p:sp>
    </p:spTree>
    <p:extLst>
      <p:ext uri="{BB962C8B-B14F-4D97-AF65-F5344CB8AC3E}">
        <p14:creationId xmlns:p14="http://schemas.microsoft.com/office/powerpoint/2010/main" val="1036818882"/>
      </p:ext>
    </p:extLst>
  </p:cSld>
  <p:clrMap bg1="lt1" tx1="dk1" bg2="lt2" tx2="dk2" accent1="accent1" accent2="accent2" accent3="accent3" accent4="accent4" accent5="accent5" accent6="accent6" hlink="hlink" folHlink="folHlink"/>
  <p:sldLayoutIdLst>
    <p:sldLayoutId id="2147483740" r:id="rId1"/>
    <p:sldLayoutId id="2147483751" r:id="rId2"/>
    <p:sldLayoutId id="2147483752" r:id="rId3"/>
    <p:sldLayoutId id="2147483753" r:id="rId4"/>
    <p:sldLayoutId id="2147483754"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E84CC203-EEE3-0F41-B094-593F6134FD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055" y="0"/>
            <a:ext cx="6732165" cy="5143500"/>
          </a:xfrm>
          <a:prstGeom prst="rect">
            <a:avLst/>
          </a:prstGeom>
        </p:spPr>
      </p:pic>
      <p:sp>
        <p:nvSpPr>
          <p:cNvPr id="8" name="Rectangle 7">
            <a:extLst>
              <a:ext uri="{FF2B5EF4-FFF2-40B4-BE49-F238E27FC236}">
                <a16:creationId xmlns:a16="http://schemas.microsoft.com/office/drawing/2014/main" id="{C114C77C-1783-420C-BEED-9F966D9E1870}"/>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8BFEE3-6B49-4A61-A092-60188F4EE6D0}"/>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2692644C-DA0D-4C24-AFBC-AA21C1D364BF}"/>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3" name="TextBox 22">
            <a:extLst>
              <a:ext uri="{FF2B5EF4-FFF2-40B4-BE49-F238E27FC236}">
                <a16:creationId xmlns:a16="http://schemas.microsoft.com/office/drawing/2014/main" id="{0FB72C23-6700-4AD5-A58E-221AF62ABBBE}"/>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871313223"/>
      </p:ext>
    </p:extLst>
  </p:cSld>
  <p:clrMap bg1="lt1" tx1="dk1" bg2="lt2" tx2="dk2" accent1="accent1" accent2="accent2" accent3="accent3" accent4="accent4" accent5="accent5" accent6="accent6" hlink="hlink" folHlink="folHlink"/>
  <p:sldLayoutIdLst>
    <p:sldLayoutId id="2147483742"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FEA214-F159-40E6-BCDF-25EA21EA91B0}"/>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sp>
        <p:nvSpPr>
          <p:cNvPr id="9" name="TextBox 8">
            <a:extLst>
              <a:ext uri="{FF2B5EF4-FFF2-40B4-BE49-F238E27FC236}">
                <a16:creationId xmlns:a16="http://schemas.microsoft.com/office/drawing/2014/main" id="{34BE0222-4B4A-4AF2-862D-C8B809116B07}"/>
              </a:ext>
            </a:extLst>
          </p:cNvPr>
          <p:cNvSpPr txBox="1"/>
          <p:nvPr userDrawn="1"/>
        </p:nvSpPr>
        <p:spPr>
          <a:xfrm>
            <a:off x="7858510" y="4934877"/>
            <a:ext cx="1388232" cy="215444"/>
          </a:xfrm>
          <a:prstGeom prst="rect">
            <a:avLst/>
          </a:prstGeom>
          <a:noFill/>
        </p:spPr>
        <p:txBody>
          <a:bodyPr wrap="square" rtlCol="0">
            <a:spAutoFit/>
          </a:bodyPr>
          <a:lstStyle/>
          <a:p>
            <a:r>
              <a:rPr lang="en-US" sz="8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5" name="Rectangle 4">
            <a:extLst>
              <a:ext uri="{FF2B5EF4-FFF2-40B4-BE49-F238E27FC236}">
                <a16:creationId xmlns:a16="http://schemas.microsoft.com/office/drawing/2014/main" id="{96B12B4D-FD08-48C6-ADD8-EB27D33BF854}"/>
              </a:ext>
            </a:extLst>
          </p:cNvPr>
          <p:cNvSpPr/>
          <p:nvPr userDrawn="1"/>
        </p:nvSpPr>
        <p:spPr>
          <a:xfrm>
            <a:off x="0" y="1"/>
            <a:ext cx="2438055" cy="51435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8762563"/>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7F9485-F656-46A7-A493-1B5EEABE62FA}"/>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sp>
        <p:nvSpPr>
          <p:cNvPr id="8" name="TextBox 7">
            <a:extLst>
              <a:ext uri="{FF2B5EF4-FFF2-40B4-BE49-F238E27FC236}">
                <a16:creationId xmlns:a16="http://schemas.microsoft.com/office/drawing/2014/main" id="{1F0D77E1-9D46-43A8-A06A-67D48CECDAB2}"/>
              </a:ext>
            </a:extLst>
          </p:cNvPr>
          <p:cNvSpPr txBox="1"/>
          <p:nvPr userDrawn="1"/>
        </p:nvSpPr>
        <p:spPr>
          <a:xfrm>
            <a:off x="7858510" y="4934877"/>
            <a:ext cx="1388232" cy="215444"/>
          </a:xfrm>
          <a:prstGeom prst="rect">
            <a:avLst/>
          </a:prstGeom>
          <a:noFill/>
        </p:spPr>
        <p:txBody>
          <a:bodyPr wrap="square" rtlCol="0">
            <a:spAutoFit/>
          </a:bodyPr>
          <a:lstStyle/>
          <a:p>
            <a:r>
              <a:rPr lang="en-US" sz="8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2343085509"/>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www.wisc-online.com/learn/abe-ell/science/sce304/heat-transfer-conduction-convection-radiation" TargetMode="External"/><Relationship Id="rId2" Type="http://schemas.openxmlformats.org/officeDocument/2006/relationships/slide" Target="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C826E9-58DB-481E-B664-679E13D81791}"/>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Go to Part 2</a:t>
            </a:r>
            <a:endParaRPr lang="en-US" sz="1200" b="1" dirty="0">
              <a:latin typeface="Georgia" panose="02040502050405020303" pitchFamily="18" charset="0"/>
              <a:ea typeface="Verdana" panose="020B0604030504040204" pitchFamily="34" charset="0"/>
              <a:cs typeface="+mj-cs"/>
            </a:endParaRPr>
          </a:p>
        </p:txBody>
      </p:sp>
      <p:sp>
        <p:nvSpPr>
          <p:cNvPr id="3" name="TextBox 2">
            <a:extLst>
              <a:ext uri="{FF2B5EF4-FFF2-40B4-BE49-F238E27FC236}">
                <a16:creationId xmlns:a16="http://schemas.microsoft.com/office/drawing/2014/main" id="{8DE3F718-77E9-4048-A55F-DEEBF7B8C4B9}"/>
              </a:ext>
            </a:extLst>
          </p:cNvPr>
          <p:cNvSpPr txBox="1"/>
          <p:nvPr/>
        </p:nvSpPr>
        <p:spPr>
          <a:xfrm>
            <a:off x="238449" y="4064911"/>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6" name="TextBox 5">
            <a:extLst>
              <a:ext uri="{FF2B5EF4-FFF2-40B4-BE49-F238E27FC236}">
                <a16:creationId xmlns:a16="http://schemas.microsoft.com/office/drawing/2014/main" id="{E75E6C4D-EB89-4AC9-9020-FA2D7B107177}"/>
              </a:ext>
            </a:extLst>
          </p:cNvPr>
          <p:cNvSpPr txBox="1"/>
          <p:nvPr/>
        </p:nvSpPr>
        <p:spPr>
          <a:xfrm>
            <a:off x="272315" y="2974754"/>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Tree>
    <p:extLst>
      <p:ext uri="{BB962C8B-B14F-4D97-AF65-F5344CB8AC3E}">
        <p14:creationId xmlns:p14="http://schemas.microsoft.com/office/powerpoint/2010/main" val="2349813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0392A3-7312-42FB-AC8B-6D99C9787576}"/>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Go to Part 3</a:t>
            </a:r>
            <a:endParaRPr lang="en-US" sz="1200" b="1" dirty="0">
              <a:latin typeface="Georgia" panose="02040502050405020303" pitchFamily="18" charset="0"/>
              <a:ea typeface="Verdana" panose="020B0604030504040204" pitchFamily="34" charset="0"/>
              <a:cs typeface="+mj-cs"/>
            </a:endParaRPr>
          </a:p>
        </p:txBody>
      </p:sp>
      <p:sp>
        <p:nvSpPr>
          <p:cNvPr id="3" name="TextBox 2">
            <a:extLst>
              <a:ext uri="{FF2B5EF4-FFF2-40B4-BE49-F238E27FC236}">
                <a16:creationId xmlns:a16="http://schemas.microsoft.com/office/drawing/2014/main" id="{312DCCD6-B6AC-4128-9A07-92259858CB80}"/>
              </a:ext>
            </a:extLst>
          </p:cNvPr>
          <p:cNvSpPr txBox="1"/>
          <p:nvPr/>
        </p:nvSpPr>
        <p:spPr>
          <a:xfrm>
            <a:off x="238449" y="432709"/>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4" name="TextBox 3">
            <a:extLst>
              <a:ext uri="{FF2B5EF4-FFF2-40B4-BE49-F238E27FC236}">
                <a16:creationId xmlns:a16="http://schemas.microsoft.com/office/drawing/2014/main" id="{7CC53BC4-EA1E-49DE-B017-4A2F8B64B1EF}"/>
              </a:ext>
            </a:extLst>
          </p:cNvPr>
          <p:cNvSpPr txBox="1"/>
          <p:nvPr/>
        </p:nvSpPr>
        <p:spPr>
          <a:xfrm>
            <a:off x="238449" y="1523741"/>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5" name="TextBox 4">
            <a:extLst>
              <a:ext uri="{FF2B5EF4-FFF2-40B4-BE49-F238E27FC236}">
                <a16:creationId xmlns:a16="http://schemas.microsoft.com/office/drawing/2014/main" id="{C9D1847B-C407-6B4D-BC39-214CDAC334C9}"/>
              </a:ext>
            </a:extLst>
          </p:cNvPr>
          <p:cNvSpPr txBox="1"/>
          <p:nvPr/>
        </p:nvSpPr>
        <p:spPr>
          <a:xfrm>
            <a:off x="238449" y="2417861"/>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6" name="TextBox 5">
            <a:extLst>
              <a:ext uri="{FF2B5EF4-FFF2-40B4-BE49-F238E27FC236}">
                <a16:creationId xmlns:a16="http://schemas.microsoft.com/office/drawing/2014/main" id="{16DCE01A-2BBF-5942-BFE7-7FC6F594AE5E}"/>
              </a:ext>
            </a:extLst>
          </p:cNvPr>
          <p:cNvSpPr txBox="1"/>
          <p:nvPr/>
        </p:nvSpPr>
        <p:spPr>
          <a:xfrm>
            <a:off x="238449" y="3426873"/>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Tree>
    <p:extLst>
      <p:ext uri="{BB962C8B-B14F-4D97-AF65-F5344CB8AC3E}">
        <p14:creationId xmlns:p14="http://schemas.microsoft.com/office/powerpoint/2010/main" val="664342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CB68C9-D34E-C647-93C6-29B837B8A86D}"/>
              </a:ext>
            </a:extLst>
          </p:cNvPr>
          <p:cNvSpPr txBox="1"/>
          <p:nvPr/>
        </p:nvSpPr>
        <p:spPr>
          <a:xfrm>
            <a:off x="208632" y="1519831"/>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4" name="TextBox 3">
            <a:extLst>
              <a:ext uri="{FF2B5EF4-FFF2-40B4-BE49-F238E27FC236}">
                <a16:creationId xmlns:a16="http://schemas.microsoft.com/office/drawing/2014/main" id="{88288018-28A8-6247-80EB-7086FC0489B3}"/>
              </a:ext>
            </a:extLst>
          </p:cNvPr>
          <p:cNvSpPr txBox="1"/>
          <p:nvPr/>
        </p:nvSpPr>
        <p:spPr>
          <a:xfrm>
            <a:off x="208632" y="3309124"/>
            <a:ext cx="2022499"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5" name="TextBox 4">
            <a:extLst>
              <a:ext uri="{FF2B5EF4-FFF2-40B4-BE49-F238E27FC236}">
                <a16:creationId xmlns:a16="http://schemas.microsoft.com/office/drawing/2014/main" id="{CBD680BC-05AA-4E17-872C-6C2D2A133C46}"/>
              </a:ext>
            </a:extLst>
          </p:cNvPr>
          <p:cNvSpPr txBox="1"/>
          <p:nvPr/>
        </p:nvSpPr>
        <p:spPr>
          <a:xfrm>
            <a:off x="208632" y="4497169"/>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hlinkClick r:id="rId2" action="ppaction://hlinksldjump"/>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spTree>
    <p:extLst>
      <p:ext uri="{BB962C8B-B14F-4D97-AF65-F5344CB8AC3E}">
        <p14:creationId xmlns:p14="http://schemas.microsoft.com/office/powerpoint/2010/main" val="3648137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7825EE-5FE2-43BF-A96A-9D5DDD5154D7}"/>
              </a:ext>
            </a:extLst>
          </p:cNvPr>
          <p:cNvSpPr txBox="1"/>
          <p:nvPr/>
        </p:nvSpPr>
        <p:spPr>
          <a:xfrm>
            <a:off x="248389" y="420079"/>
            <a:ext cx="2006296"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3" name="TextBox 2">
            <a:extLst>
              <a:ext uri="{FF2B5EF4-FFF2-40B4-BE49-F238E27FC236}">
                <a16:creationId xmlns:a16="http://schemas.microsoft.com/office/drawing/2014/main" id="{2E4AF55D-2608-49F4-BDB7-0D34DF173CA8}"/>
              </a:ext>
            </a:extLst>
          </p:cNvPr>
          <p:cNvSpPr txBox="1"/>
          <p:nvPr/>
        </p:nvSpPr>
        <p:spPr>
          <a:xfrm>
            <a:off x="248388" y="1558174"/>
            <a:ext cx="20062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4" name="TextBox 3">
            <a:extLst>
              <a:ext uri="{FF2B5EF4-FFF2-40B4-BE49-F238E27FC236}">
                <a16:creationId xmlns:a16="http://schemas.microsoft.com/office/drawing/2014/main" id="{E7BEE69D-17F9-4769-9448-CC8E75F54BDC}"/>
              </a:ext>
            </a:extLst>
          </p:cNvPr>
          <p:cNvSpPr txBox="1"/>
          <p:nvPr/>
        </p:nvSpPr>
        <p:spPr>
          <a:xfrm>
            <a:off x="248388" y="2625450"/>
            <a:ext cx="20062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5" name="TextBox 4">
            <a:extLst>
              <a:ext uri="{FF2B5EF4-FFF2-40B4-BE49-F238E27FC236}">
                <a16:creationId xmlns:a16="http://schemas.microsoft.com/office/drawing/2014/main" id="{987BD0EC-49A4-4CBB-A9FD-AA3B47BAAD51}"/>
              </a:ext>
            </a:extLst>
          </p:cNvPr>
          <p:cNvSpPr txBox="1"/>
          <p:nvPr/>
        </p:nvSpPr>
        <p:spPr>
          <a:xfrm>
            <a:off x="208632" y="4497169"/>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sp>
        <p:nvSpPr>
          <p:cNvPr id="6" name="TextBox 5">
            <a:extLst>
              <a:ext uri="{FF2B5EF4-FFF2-40B4-BE49-F238E27FC236}">
                <a16:creationId xmlns:a16="http://schemas.microsoft.com/office/drawing/2014/main" id="{4BA90AD8-651C-40EB-BBB0-9BD271E94EFE}"/>
              </a:ext>
            </a:extLst>
          </p:cNvPr>
          <p:cNvSpPr txBox="1"/>
          <p:nvPr/>
        </p:nvSpPr>
        <p:spPr>
          <a:xfrm>
            <a:off x="248389" y="2091812"/>
            <a:ext cx="2006296"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7" name="TextBox 6">
            <a:extLst>
              <a:ext uri="{FF2B5EF4-FFF2-40B4-BE49-F238E27FC236}">
                <a16:creationId xmlns:a16="http://schemas.microsoft.com/office/drawing/2014/main" id="{8774ACF8-3139-45E9-BAD8-B70B3D9B6698}"/>
              </a:ext>
            </a:extLst>
          </p:cNvPr>
          <p:cNvSpPr txBox="1"/>
          <p:nvPr/>
        </p:nvSpPr>
        <p:spPr>
          <a:xfrm>
            <a:off x="248389" y="989126"/>
            <a:ext cx="2006296"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8" name="TextBox 7">
            <a:extLst>
              <a:ext uri="{FF2B5EF4-FFF2-40B4-BE49-F238E27FC236}">
                <a16:creationId xmlns:a16="http://schemas.microsoft.com/office/drawing/2014/main" id="{E10B430B-F0B1-4AEE-85AE-A46D9F84873B}"/>
              </a:ext>
            </a:extLst>
          </p:cNvPr>
          <p:cNvSpPr txBox="1"/>
          <p:nvPr/>
        </p:nvSpPr>
        <p:spPr>
          <a:xfrm>
            <a:off x="248389" y="3758142"/>
            <a:ext cx="2006296"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9" name="TextBox 8">
            <a:extLst>
              <a:ext uri="{FF2B5EF4-FFF2-40B4-BE49-F238E27FC236}">
                <a16:creationId xmlns:a16="http://schemas.microsoft.com/office/drawing/2014/main" id="{1274EECD-8A89-4127-8C2E-FC9DF5A50CA0}"/>
              </a:ext>
            </a:extLst>
          </p:cNvPr>
          <p:cNvSpPr txBox="1"/>
          <p:nvPr/>
        </p:nvSpPr>
        <p:spPr>
          <a:xfrm>
            <a:off x="248389" y="3208730"/>
            <a:ext cx="2006296"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10" name="Rectangle 9">
            <a:extLst>
              <a:ext uri="{FF2B5EF4-FFF2-40B4-BE49-F238E27FC236}">
                <a16:creationId xmlns:a16="http://schemas.microsoft.com/office/drawing/2014/main" id="{F6846559-3CD1-4E5D-BA36-A6D82E73C7B6}"/>
              </a:ext>
            </a:extLst>
          </p:cNvPr>
          <p:cNvSpPr/>
          <p:nvPr/>
        </p:nvSpPr>
        <p:spPr>
          <a:xfrm>
            <a:off x="2672861" y="607845"/>
            <a:ext cx="6562467" cy="461665"/>
          </a:xfrm>
          <a:prstGeom prst="rect">
            <a:avLst/>
          </a:prstGeom>
        </p:spPr>
        <p:txBody>
          <a:bodyPr wrap="square">
            <a:spAutoFit/>
          </a:bodyPr>
          <a:lstStyle/>
          <a:p>
            <a:r>
              <a:rPr lang="en-US" sz="1200" dirty="0">
                <a:solidFill>
                  <a:prstClr val="black"/>
                </a:solidFill>
                <a:latin typeface="Verdana" panose="020B0604030504040204" pitchFamily="34" charset="0"/>
                <a:ea typeface="Verdana" panose="020B0604030504040204" pitchFamily="34" charset="0"/>
                <a:hlinkClick r:id="rId3"/>
              </a:rPr>
              <a:t>https://www.wisc-online.com/learn/abe-ell/science/sce304/heat-transfer-conduction-convection-radiation</a:t>
            </a:r>
            <a:r>
              <a:rPr lang="en-US" sz="1200" dirty="0">
                <a:solidFill>
                  <a:prstClr val="black"/>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3252649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4DD1671-A448-45C8-B597-7791B7892BC4}"/>
              </a:ext>
            </a:extLst>
          </p:cNvPr>
          <p:cNvSpPr txBox="1"/>
          <p:nvPr/>
        </p:nvSpPr>
        <p:spPr>
          <a:xfrm>
            <a:off x="205010" y="4490668"/>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sp>
        <p:nvSpPr>
          <p:cNvPr id="3" name="TextBox 2">
            <a:extLst>
              <a:ext uri="{FF2B5EF4-FFF2-40B4-BE49-F238E27FC236}">
                <a16:creationId xmlns:a16="http://schemas.microsoft.com/office/drawing/2014/main" id="{E047E76E-50A7-41B0-B1B9-73DAA209C632}"/>
              </a:ext>
            </a:extLst>
          </p:cNvPr>
          <p:cNvSpPr txBox="1"/>
          <p:nvPr/>
        </p:nvSpPr>
        <p:spPr>
          <a:xfrm>
            <a:off x="387834" y="1264145"/>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Getting sunburned on a beach</a:t>
            </a:r>
            <a:endParaRPr lang="en-US" sz="900" dirty="0">
              <a:solidFill>
                <a:prstClr val="black"/>
              </a:solidFill>
              <a:latin typeface="Verdana" panose="020B0604030504040204" pitchFamily="34" charset="0"/>
              <a:ea typeface="Verdana" panose="020B0604030504040204" pitchFamily="34" charset="0"/>
              <a:cs typeface="Century" charset="0"/>
            </a:endParaRPr>
          </a:p>
        </p:txBody>
      </p:sp>
      <p:sp>
        <p:nvSpPr>
          <p:cNvPr id="4" name="TextBox 3">
            <a:extLst>
              <a:ext uri="{FF2B5EF4-FFF2-40B4-BE49-F238E27FC236}">
                <a16:creationId xmlns:a16="http://schemas.microsoft.com/office/drawing/2014/main" id="{8A7C70EA-345D-4700-8A7A-3715D5B12EF8}"/>
              </a:ext>
            </a:extLst>
          </p:cNvPr>
          <p:cNvSpPr txBox="1"/>
          <p:nvPr/>
        </p:nvSpPr>
        <p:spPr>
          <a:xfrm>
            <a:off x="387834" y="3149068"/>
            <a:ext cx="1705131"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Burning yourself with a curling iron</a:t>
            </a:r>
            <a:endParaRPr lang="en-US" sz="900" baseline="-250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D187B3C8-028D-4D78-A617-D3A2170F93F8}"/>
              </a:ext>
            </a:extLst>
          </p:cNvPr>
          <p:cNvSpPr txBox="1"/>
          <p:nvPr/>
        </p:nvSpPr>
        <p:spPr>
          <a:xfrm>
            <a:off x="387834" y="3624369"/>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Sliding down a hot metal slide in August</a:t>
            </a:r>
            <a:endParaRPr lang="en-US" sz="900" baseline="-25000" dirty="0">
              <a:solidFill>
                <a:prstClr val="black"/>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AFB4DC62-EA42-42C8-9D9C-50E6CAFC25F7}"/>
              </a:ext>
            </a:extLst>
          </p:cNvPr>
          <p:cNvSpPr txBox="1"/>
          <p:nvPr/>
        </p:nvSpPr>
        <p:spPr>
          <a:xfrm>
            <a:off x="387834" y="2679055"/>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An ocean breeze</a:t>
            </a:r>
            <a:endParaRPr lang="en-US" sz="900" baseline="-25000" dirty="0">
              <a:solidFill>
                <a:prstClr val="black"/>
              </a:solidFill>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5F9600A4-8FEC-4407-ACCA-DEC1A2C3DD4E}"/>
              </a:ext>
            </a:extLst>
          </p:cNvPr>
          <p:cNvSpPr txBox="1"/>
          <p:nvPr/>
        </p:nvSpPr>
        <p:spPr>
          <a:xfrm>
            <a:off x="387834" y="2209377"/>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Microwave cooking food</a:t>
            </a:r>
            <a:endParaRPr lang="en-US" sz="900" baseline="-25000" dirty="0">
              <a:solidFill>
                <a:prstClr val="black"/>
              </a:solidFill>
              <a:latin typeface="Verdana" panose="020B0604030504040204" pitchFamily="34" charset="0"/>
              <a:ea typeface="Verdana" panose="020B0604030504040204" pitchFamily="34" charset="0"/>
              <a:cs typeface="Century" charset="0"/>
            </a:endParaRPr>
          </a:p>
        </p:txBody>
      </p:sp>
      <p:sp>
        <p:nvSpPr>
          <p:cNvPr id="8" name="TextBox 7">
            <a:extLst>
              <a:ext uri="{FF2B5EF4-FFF2-40B4-BE49-F238E27FC236}">
                <a16:creationId xmlns:a16="http://schemas.microsoft.com/office/drawing/2014/main" id="{BD8667BA-B523-445F-8FBC-BB8CF0021B9A}"/>
              </a:ext>
            </a:extLst>
          </p:cNvPr>
          <p:cNvSpPr txBox="1"/>
          <p:nvPr/>
        </p:nvSpPr>
        <p:spPr>
          <a:xfrm>
            <a:off x="387834" y="794300"/>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Touching a hot car seat in the summer</a:t>
            </a:r>
            <a:endParaRPr lang="en-US" sz="900" baseline="-25000" dirty="0">
              <a:solidFill>
                <a:prstClr val="black"/>
              </a:solidFill>
              <a:latin typeface="Verdana" panose="020B0604030504040204" pitchFamily="34" charset="0"/>
              <a:ea typeface="Verdana" panose="020B0604030504040204" pitchFamily="34" charset="0"/>
              <a:cs typeface="Century" charset="0"/>
            </a:endParaRPr>
          </a:p>
        </p:txBody>
      </p:sp>
      <p:sp>
        <p:nvSpPr>
          <p:cNvPr id="9" name="TextBox 8">
            <a:extLst>
              <a:ext uri="{FF2B5EF4-FFF2-40B4-BE49-F238E27FC236}">
                <a16:creationId xmlns:a16="http://schemas.microsoft.com/office/drawing/2014/main" id="{4B226272-BCDC-4676-9050-E322B4C2B293}"/>
              </a:ext>
            </a:extLst>
          </p:cNvPr>
          <p:cNvSpPr txBox="1"/>
          <p:nvPr/>
        </p:nvSpPr>
        <p:spPr>
          <a:xfrm>
            <a:off x="387834" y="4094300"/>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Water in a boiling pot of macaroni</a:t>
            </a:r>
            <a:endParaRPr lang="en-US" sz="900" baseline="-25000" dirty="0">
              <a:solidFill>
                <a:prstClr val="black"/>
              </a:solidFill>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ADEEF519-25CF-4FEB-856D-890AC01D42D5}"/>
              </a:ext>
            </a:extLst>
          </p:cNvPr>
          <p:cNvSpPr txBox="1"/>
          <p:nvPr/>
        </p:nvSpPr>
        <p:spPr>
          <a:xfrm>
            <a:off x="387834" y="1739532"/>
            <a:ext cx="1705130" cy="420624"/>
          </a:xfrm>
          <a:prstGeom prst="rect">
            <a:avLst/>
          </a:prstGeom>
          <a:solidFill>
            <a:schemeClr val="accent4">
              <a:lumMod val="40000"/>
              <a:lumOff val="60000"/>
            </a:schemeClr>
          </a:solidFill>
          <a:ln>
            <a:solidFill>
              <a:schemeClr val="tx1"/>
            </a:solidFill>
          </a:ln>
        </p:spPr>
        <p:txBody>
          <a:bodyPr wrap="square" rtlCol="0" anchor="ctr">
            <a:spAutoFit/>
          </a:bodyPr>
          <a:lstStyle/>
          <a:p>
            <a:pPr algn="ctr" defTabSz="1005840"/>
            <a:r>
              <a:rPr lang="en-US" sz="900" dirty="0">
                <a:solidFill>
                  <a:prstClr val="black"/>
                </a:solidFill>
                <a:latin typeface="Verdana" panose="020B0604030504040204" pitchFamily="34" charset="0"/>
                <a:ea typeface="Verdana" panose="020B0604030504040204" pitchFamily="34" charset="0"/>
              </a:rPr>
              <a:t>Currents deep within the Earth that cause tectonic plates to move</a:t>
            </a:r>
            <a:endParaRPr lang="en-US" sz="900" baseline="-25000" dirty="0">
              <a:solidFill>
                <a:prstClr val="black"/>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0041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22485D-F273-41BB-BB57-07FA7730B7B3}"/>
              </a:ext>
            </a:extLst>
          </p:cNvPr>
          <p:cNvSpPr txBox="1"/>
          <p:nvPr/>
        </p:nvSpPr>
        <p:spPr>
          <a:xfrm>
            <a:off x="248851" y="416404"/>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3" name="TextBox 2">
            <a:extLst>
              <a:ext uri="{FF2B5EF4-FFF2-40B4-BE49-F238E27FC236}">
                <a16:creationId xmlns:a16="http://schemas.microsoft.com/office/drawing/2014/main" id="{C1CE7F08-0553-4BFD-80DF-8B3272E18F2C}"/>
              </a:ext>
            </a:extLst>
          </p:cNvPr>
          <p:cNvSpPr txBox="1"/>
          <p:nvPr/>
        </p:nvSpPr>
        <p:spPr>
          <a:xfrm>
            <a:off x="248851" y="973013"/>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4" name="TextBox 3">
            <a:extLst>
              <a:ext uri="{FF2B5EF4-FFF2-40B4-BE49-F238E27FC236}">
                <a16:creationId xmlns:a16="http://schemas.microsoft.com/office/drawing/2014/main" id="{0AC137BD-C39C-451C-8410-F7CB90344803}"/>
              </a:ext>
            </a:extLst>
          </p:cNvPr>
          <p:cNvSpPr txBox="1"/>
          <p:nvPr/>
        </p:nvSpPr>
        <p:spPr>
          <a:xfrm>
            <a:off x="248851" y="1529622"/>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6" name="TextBox 5">
            <a:extLst>
              <a:ext uri="{FF2B5EF4-FFF2-40B4-BE49-F238E27FC236}">
                <a16:creationId xmlns:a16="http://schemas.microsoft.com/office/drawing/2014/main" id="{2E503F39-9B78-4A4E-9662-B772AA8BA412}"/>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Go to Part 2</a:t>
            </a:r>
            <a:endParaRPr lang="en-US" sz="1200" b="1" dirty="0">
              <a:latin typeface="Georgia" panose="02040502050405020303" pitchFamily="18" charset="0"/>
              <a:ea typeface="Verdana" panose="020B0604030504040204" pitchFamily="34" charset="0"/>
              <a:cs typeface="+mj-cs"/>
            </a:endParaRPr>
          </a:p>
        </p:txBody>
      </p:sp>
    </p:spTree>
    <p:extLst>
      <p:ext uri="{BB962C8B-B14F-4D97-AF65-F5344CB8AC3E}">
        <p14:creationId xmlns:p14="http://schemas.microsoft.com/office/powerpoint/2010/main" val="984501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2C07B0-E3FD-445B-B24E-B05AB6023C45}"/>
              </a:ext>
            </a:extLst>
          </p:cNvPr>
          <p:cNvSpPr txBox="1"/>
          <p:nvPr/>
        </p:nvSpPr>
        <p:spPr>
          <a:xfrm>
            <a:off x="248851" y="445390"/>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3" name="TextBox 2">
            <a:extLst>
              <a:ext uri="{FF2B5EF4-FFF2-40B4-BE49-F238E27FC236}">
                <a16:creationId xmlns:a16="http://schemas.microsoft.com/office/drawing/2014/main" id="{E52DE8D8-9DDC-4D80-871D-5631985B9190}"/>
              </a:ext>
            </a:extLst>
          </p:cNvPr>
          <p:cNvSpPr txBox="1"/>
          <p:nvPr/>
        </p:nvSpPr>
        <p:spPr>
          <a:xfrm>
            <a:off x="248851" y="973013"/>
            <a:ext cx="2012097" cy="307777"/>
          </a:xfrm>
          <a:prstGeom prst="rect">
            <a:avLst/>
          </a:prstGeom>
          <a:noFill/>
          <a:ln>
            <a:solidFill>
              <a:schemeClr val="bg2">
                <a:lumMod val="90000"/>
              </a:schemeClr>
            </a:solidFill>
            <a:prstDash val="sysDot"/>
          </a:ln>
        </p:spPr>
        <p:txBody>
          <a:bodyPr wrap="square" rtlCol="0">
            <a:spAutoFit/>
          </a:bodyPr>
          <a:lstStyle>
            <a:defPPr>
              <a:defRPr lang="en-US"/>
            </a:defPPr>
            <a:lvl1pPr>
              <a:defRPr sz="1400">
                <a:solidFill>
                  <a:schemeClr val="bg1">
                    <a:lumMod val="65000"/>
                  </a:schemeClr>
                </a:solidFill>
              </a:defRPr>
            </a:lvl1pPr>
          </a:lstStyle>
          <a:p>
            <a:r>
              <a:rPr lang="en-US" dirty="0">
                <a:latin typeface="Verdana" panose="020B0604030504040204" pitchFamily="34" charset="0"/>
                <a:ea typeface="Verdana" panose="020B0604030504040204" pitchFamily="34" charset="0"/>
                <a:cs typeface="Verdana" panose="020B0604030504040204" pitchFamily="34" charset="0"/>
              </a:rPr>
              <a:t>Answer here</a:t>
            </a:r>
          </a:p>
        </p:txBody>
      </p:sp>
      <p:sp>
        <p:nvSpPr>
          <p:cNvPr id="4" name="TextBox 3">
            <a:extLst>
              <a:ext uri="{FF2B5EF4-FFF2-40B4-BE49-F238E27FC236}">
                <a16:creationId xmlns:a16="http://schemas.microsoft.com/office/drawing/2014/main" id="{8CCEEB6F-1A50-4CB8-9745-267D9DE73950}"/>
              </a:ext>
            </a:extLst>
          </p:cNvPr>
          <p:cNvSpPr txBox="1"/>
          <p:nvPr/>
        </p:nvSpPr>
        <p:spPr>
          <a:xfrm>
            <a:off x="248851" y="1529622"/>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5" name="TextBox 4">
            <a:extLst>
              <a:ext uri="{FF2B5EF4-FFF2-40B4-BE49-F238E27FC236}">
                <a16:creationId xmlns:a16="http://schemas.microsoft.com/office/drawing/2014/main" id="{D3D8DCD3-D227-47F2-98F2-A0DE189A24BF}"/>
              </a:ext>
            </a:extLst>
          </p:cNvPr>
          <p:cNvSpPr txBox="1"/>
          <p:nvPr/>
        </p:nvSpPr>
        <p:spPr>
          <a:xfrm>
            <a:off x="248851" y="2092494"/>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6" name="TextBox 5">
            <a:extLst>
              <a:ext uri="{FF2B5EF4-FFF2-40B4-BE49-F238E27FC236}">
                <a16:creationId xmlns:a16="http://schemas.microsoft.com/office/drawing/2014/main" id="{6A328F23-CE1F-4D25-A812-AE0DCC4B5753}"/>
              </a:ext>
            </a:extLst>
          </p:cNvPr>
          <p:cNvSpPr txBox="1"/>
          <p:nvPr/>
        </p:nvSpPr>
        <p:spPr>
          <a:xfrm>
            <a:off x="248851" y="2630314"/>
            <a:ext cx="2012097" cy="307777"/>
          </a:xfrm>
          <a:prstGeom prst="rect">
            <a:avLst/>
          </a:prstGeom>
          <a:noFill/>
          <a:ln>
            <a:solidFill>
              <a:schemeClr val="bg2">
                <a:lumMod val="90000"/>
              </a:schemeClr>
            </a:solidFill>
            <a:prstDash val="sysDot"/>
          </a:ln>
        </p:spPr>
        <p:txBody>
          <a:bodyPr wrap="square" rtlCol="0">
            <a:spAutoFit/>
          </a:bodyPr>
          <a:lstStyle/>
          <a:p>
            <a:r>
              <a:rPr lang="en-US" sz="14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7" name="TextBox 6">
            <a:extLst>
              <a:ext uri="{FF2B5EF4-FFF2-40B4-BE49-F238E27FC236}">
                <a16:creationId xmlns:a16="http://schemas.microsoft.com/office/drawing/2014/main" id="{494EC030-46EC-4BE1-9285-3E2AC9C3DA8B}"/>
              </a:ext>
            </a:extLst>
          </p:cNvPr>
          <p:cNvSpPr txBox="1"/>
          <p:nvPr/>
        </p:nvSpPr>
        <p:spPr>
          <a:xfrm>
            <a:off x="248851" y="4374944"/>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spTree>
    <p:extLst>
      <p:ext uri="{BB962C8B-B14F-4D97-AF65-F5344CB8AC3E}">
        <p14:creationId xmlns:p14="http://schemas.microsoft.com/office/powerpoint/2010/main" val="3631095303"/>
      </p:ext>
    </p:extLst>
  </p:cSld>
  <p:clrMapOvr>
    <a:masterClrMapping/>
  </p:clrMapOvr>
</p:sld>
</file>

<file path=ppt/theme/theme1.xml><?xml version="1.0" encoding="utf-8"?>
<a:theme xmlns:a="http://schemas.openxmlformats.org/drawingml/2006/main" name="1_Lab Ro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atch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ad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xplor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esearch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Writ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rganiz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Illustrat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Assess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halleng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Frame Only">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Sidebar 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Blank+Copy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2315</TotalTime>
  <Words>166</Words>
  <Application>Microsoft Office PowerPoint</Application>
  <PresentationFormat>On-screen Show (16:9)</PresentationFormat>
  <Paragraphs>47</Paragraphs>
  <Slides>7</Slides>
  <Notes>0</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7</vt:i4>
      </vt:variant>
    </vt:vector>
  </HeadingPairs>
  <TitlesOfParts>
    <vt:vector size="25" baseType="lpstr">
      <vt:lpstr>Arial</vt:lpstr>
      <vt:lpstr>Calibri</vt:lpstr>
      <vt:lpstr>Georgia</vt:lpstr>
      <vt:lpstr>Verdana</vt:lpstr>
      <vt:lpstr>Wingdings</vt:lpstr>
      <vt:lpstr>1_Lab Room</vt:lpstr>
      <vt:lpstr>Watch It</vt:lpstr>
      <vt:lpstr>Read It</vt:lpstr>
      <vt:lpstr>Explore It</vt:lpstr>
      <vt:lpstr>Research It</vt:lpstr>
      <vt:lpstr>Write It</vt:lpstr>
      <vt:lpstr>Organize It</vt:lpstr>
      <vt:lpstr>Illustrate It</vt:lpstr>
      <vt:lpstr>Assess It</vt:lpstr>
      <vt:lpstr>Challenge It</vt:lpstr>
      <vt:lpstr>Frame Only</vt:lpstr>
      <vt:lpstr>Sidebar Only</vt:lpstr>
      <vt:lpstr>Blank+Copyright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Stone</dc:creator>
  <cp:lastModifiedBy>Marisa K. Miller</cp:lastModifiedBy>
  <cp:revision>147</cp:revision>
  <dcterms:created xsi:type="dcterms:W3CDTF">2020-06-04T19:05:49Z</dcterms:created>
  <dcterms:modified xsi:type="dcterms:W3CDTF">2021-10-01T18:03:03Z</dcterms:modified>
</cp:coreProperties>
</file>